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98" r:id="rId3"/>
    <p:sldId id="306" r:id="rId4"/>
    <p:sldId id="307" r:id="rId5"/>
    <p:sldId id="257" r:id="rId6"/>
    <p:sldId id="258" r:id="rId7"/>
    <p:sldId id="259" r:id="rId8"/>
    <p:sldId id="260" r:id="rId9"/>
    <p:sldId id="302" r:id="rId10"/>
    <p:sldId id="303" r:id="rId11"/>
    <p:sldId id="304" r:id="rId12"/>
    <p:sldId id="261" r:id="rId13"/>
    <p:sldId id="299" r:id="rId14"/>
    <p:sldId id="300" r:id="rId15"/>
    <p:sldId id="301" r:id="rId16"/>
    <p:sldId id="263" r:id="rId17"/>
    <p:sldId id="264" r:id="rId18"/>
    <p:sldId id="265" r:id="rId19"/>
    <p:sldId id="266" r:id="rId20"/>
    <p:sldId id="290" r:id="rId21"/>
    <p:sldId id="292" r:id="rId22"/>
    <p:sldId id="293" r:id="rId23"/>
    <p:sldId id="294" r:id="rId24"/>
    <p:sldId id="305" r:id="rId25"/>
    <p:sldId id="297"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5" d="100"/>
          <a:sy n="75" d="100"/>
        </p:scale>
        <p:origin x="1363"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E12131-32AF-A940-8D83-D458EA77FD37}" type="datetimeFigureOut">
              <a:rPr lang="en-US" smtClean="0"/>
              <a:t>5/14/2018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0B76C5-C8E3-7C4E-A33B-E566CBE320C3}" type="slidenum">
              <a:rPr lang="en-US" smtClean="0"/>
              <a:t>‹#›</a:t>
            </a:fld>
            <a:endParaRPr lang="en-US"/>
          </a:p>
        </p:txBody>
      </p:sp>
    </p:spTree>
    <p:extLst>
      <p:ext uri="{BB962C8B-B14F-4D97-AF65-F5344CB8AC3E}">
        <p14:creationId xmlns:p14="http://schemas.microsoft.com/office/powerpoint/2010/main" val="4482714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Marlene Selke 2/14/14</a:t>
            </a:r>
          </a:p>
        </p:txBody>
      </p:sp>
      <p:sp>
        <p:nvSpPr>
          <p:cNvPr id="4" name="Slide Number Placeholder 3"/>
          <p:cNvSpPr>
            <a:spLocks noGrp="1"/>
          </p:cNvSpPr>
          <p:nvPr>
            <p:ph type="sldNum" sz="quarter" idx="10"/>
          </p:nvPr>
        </p:nvSpPr>
        <p:spPr/>
        <p:txBody>
          <a:bodyPr/>
          <a:lstStyle/>
          <a:p>
            <a:fld id="{800B76C5-C8E3-7C4E-A33B-E566CBE320C3}" type="slidenum">
              <a:rPr lang="en-US" smtClean="0"/>
              <a:t>1</a:t>
            </a:fld>
            <a:endParaRPr lang="en-US"/>
          </a:p>
        </p:txBody>
      </p:sp>
    </p:spTree>
    <p:extLst>
      <p:ext uri="{BB962C8B-B14F-4D97-AF65-F5344CB8AC3E}">
        <p14:creationId xmlns:p14="http://schemas.microsoft.com/office/powerpoint/2010/main" val="2219391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Dennis Selke 2/14/14</a:t>
            </a:r>
          </a:p>
        </p:txBody>
      </p:sp>
      <p:sp>
        <p:nvSpPr>
          <p:cNvPr id="4" name="Slide Number Placeholder 3"/>
          <p:cNvSpPr>
            <a:spLocks noGrp="1"/>
          </p:cNvSpPr>
          <p:nvPr>
            <p:ph type="sldNum" sz="quarter" idx="10"/>
          </p:nvPr>
        </p:nvSpPr>
        <p:spPr/>
        <p:txBody>
          <a:bodyPr/>
          <a:lstStyle/>
          <a:p>
            <a:fld id="{800B76C5-C8E3-7C4E-A33B-E566CBE320C3}" type="slidenum">
              <a:rPr lang="en-US" smtClean="0"/>
              <a:t>2</a:t>
            </a:fld>
            <a:endParaRPr lang="en-US"/>
          </a:p>
        </p:txBody>
      </p:sp>
    </p:spTree>
    <p:extLst>
      <p:ext uri="{BB962C8B-B14F-4D97-AF65-F5344CB8AC3E}">
        <p14:creationId xmlns:p14="http://schemas.microsoft.com/office/powerpoint/2010/main" val="3302975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from National Weather Service</a:t>
            </a:r>
          </a:p>
        </p:txBody>
      </p:sp>
      <p:sp>
        <p:nvSpPr>
          <p:cNvPr id="4" name="Slide Number Placeholder 3"/>
          <p:cNvSpPr>
            <a:spLocks noGrp="1"/>
          </p:cNvSpPr>
          <p:nvPr>
            <p:ph type="sldNum" sz="quarter" idx="10"/>
          </p:nvPr>
        </p:nvSpPr>
        <p:spPr/>
        <p:txBody>
          <a:bodyPr/>
          <a:lstStyle/>
          <a:p>
            <a:fld id="{800B76C5-C8E3-7C4E-A33B-E566CBE320C3}" type="slidenum">
              <a:rPr lang="en-US" smtClean="0"/>
              <a:t>3</a:t>
            </a:fld>
            <a:endParaRPr lang="en-US"/>
          </a:p>
        </p:txBody>
      </p:sp>
    </p:spTree>
    <p:extLst>
      <p:ext uri="{BB962C8B-B14F-4D97-AF65-F5344CB8AC3E}">
        <p14:creationId xmlns:p14="http://schemas.microsoft.com/office/powerpoint/2010/main" val="437558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Google Earth</a:t>
            </a:r>
          </a:p>
        </p:txBody>
      </p:sp>
      <p:sp>
        <p:nvSpPr>
          <p:cNvPr id="4" name="Slide Number Placeholder 3"/>
          <p:cNvSpPr>
            <a:spLocks noGrp="1"/>
          </p:cNvSpPr>
          <p:nvPr>
            <p:ph type="sldNum" sz="quarter" idx="10"/>
          </p:nvPr>
        </p:nvSpPr>
        <p:spPr/>
        <p:txBody>
          <a:bodyPr/>
          <a:lstStyle/>
          <a:p>
            <a:fld id="{800B76C5-C8E3-7C4E-A33B-E566CBE320C3}" type="slidenum">
              <a:rPr lang="en-US" smtClean="0"/>
              <a:t>4</a:t>
            </a:fld>
            <a:endParaRPr lang="en-US"/>
          </a:p>
        </p:txBody>
      </p:sp>
    </p:spTree>
    <p:extLst>
      <p:ext uri="{BB962C8B-B14F-4D97-AF65-F5344CB8AC3E}">
        <p14:creationId xmlns:p14="http://schemas.microsoft.com/office/powerpoint/2010/main" val="1852806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UCSD is the</a:t>
            </a:r>
            <a:r>
              <a:rPr lang="en-US" baseline="0" dirty="0"/>
              <a:t> University of California San Diego</a:t>
            </a:r>
            <a:endParaRPr lang="en-US" dirty="0"/>
          </a:p>
        </p:txBody>
      </p:sp>
      <p:sp>
        <p:nvSpPr>
          <p:cNvPr id="4" name="Slide Number Placeholder 3"/>
          <p:cNvSpPr>
            <a:spLocks noGrp="1"/>
          </p:cNvSpPr>
          <p:nvPr>
            <p:ph type="sldNum" sz="quarter" idx="10"/>
          </p:nvPr>
        </p:nvSpPr>
        <p:spPr/>
        <p:txBody>
          <a:bodyPr/>
          <a:lstStyle/>
          <a:p>
            <a:fld id="{800B76C5-C8E3-7C4E-A33B-E566CBE320C3}" type="slidenum">
              <a:rPr lang="en-US" smtClean="0"/>
              <a:t>18</a:t>
            </a:fld>
            <a:endParaRPr lang="en-US"/>
          </a:p>
        </p:txBody>
      </p:sp>
    </p:spTree>
    <p:extLst>
      <p:ext uri="{BB962C8B-B14F-4D97-AF65-F5344CB8AC3E}">
        <p14:creationId xmlns:p14="http://schemas.microsoft.com/office/powerpoint/2010/main" val="2034800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Panorama made with Nikon Panorama maker 4</a:t>
            </a:r>
          </a:p>
        </p:txBody>
      </p:sp>
      <p:sp>
        <p:nvSpPr>
          <p:cNvPr id="4" name="Slide Number Placeholder 3"/>
          <p:cNvSpPr>
            <a:spLocks noGrp="1"/>
          </p:cNvSpPr>
          <p:nvPr>
            <p:ph type="sldNum" sz="quarter" idx="10"/>
          </p:nvPr>
        </p:nvSpPr>
        <p:spPr/>
        <p:txBody>
          <a:bodyPr/>
          <a:lstStyle/>
          <a:p>
            <a:fld id="{800B76C5-C8E3-7C4E-A33B-E566CBE320C3}" type="slidenum">
              <a:rPr lang="en-US" smtClean="0"/>
              <a:t>19</a:t>
            </a:fld>
            <a:endParaRPr lang="en-US"/>
          </a:p>
        </p:txBody>
      </p:sp>
    </p:spTree>
    <p:extLst>
      <p:ext uri="{BB962C8B-B14F-4D97-AF65-F5344CB8AC3E}">
        <p14:creationId xmlns:p14="http://schemas.microsoft.com/office/powerpoint/2010/main" val="1193075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a:t>
            </a:r>
            <a:r>
              <a:rPr lang="en-US" baseline="0" dirty="0"/>
              <a:t> Dennis Selke 2/1/14</a:t>
            </a:r>
            <a:endParaRPr lang="en-US" dirty="0"/>
          </a:p>
        </p:txBody>
      </p:sp>
      <p:sp>
        <p:nvSpPr>
          <p:cNvPr id="4" name="Slide Number Placeholder 3"/>
          <p:cNvSpPr>
            <a:spLocks noGrp="1"/>
          </p:cNvSpPr>
          <p:nvPr>
            <p:ph type="sldNum" sz="quarter" idx="10"/>
          </p:nvPr>
        </p:nvSpPr>
        <p:spPr/>
        <p:txBody>
          <a:bodyPr/>
          <a:lstStyle/>
          <a:p>
            <a:fld id="{800B76C5-C8E3-7C4E-A33B-E566CBE320C3}" type="slidenum">
              <a:rPr lang="en-US" smtClean="0"/>
              <a:t>25</a:t>
            </a:fld>
            <a:endParaRPr lang="en-US"/>
          </a:p>
        </p:txBody>
      </p:sp>
    </p:spTree>
    <p:extLst>
      <p:ext uri="{BB962C8B-B14F-4D97-AF65-F5344CB8AC3E}">
        <p14:creationId xmlns:p14="http://schemas.microsoft.com/office/powerpoint/2010/main" val="3240452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D2E749E-D7D3-A447-8474-48B2C03E298F}" type="datetimeFigureOut">
              <a:rPr lang="en-US" smtClean="0"/>
              <a:t>5/14/2018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D705A-4745-1C4D-98EC-2EC63D096461}" type="slidenum">
              <a:rPr lang="en-US" smtClean="0"/>
              <a:t>‹#›</a:t>
            </a:fld>
            <a:endParaRPr lang="en-US"/>
          </a:p>
        </p:txBody>
      </p:sp>
    </p:spTree>
    <p:extLst>
      <p:ext uri="{BB962C8B-B14F-4D97-AF65-F5344CB8AC3E}">
        <p14:creationId xmlns:p14="http://schemas.microsoft.com/office/powerpoint/2010/main" val="2608865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2E749E-D7D3-A447-8474-48B2C03E298F}" type="datetimeFigureOut">
              <a:rPr lang="en-US" smtClean="0"/>
              <a:t>5/14/2018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D705A-4745-1C4D-98EC-2EC63D096461}" type="slidenum">
              <a:rPr lang="en-US" smtClean="0"/>
              <a:t>‹#›</a:t>
            </a:fld>
            <a:endParaRPr lang="en-US"/>
          </a:p>
        </p:txBody>
      </p:sp>
    </p:spTree>
    <p:extLst>
      <p:ext uri="{BB962C8B-B14F-4D97-AF65-F5344CB8AC3E}">
        <p14:creationId xmlns:p14="http://schemas.microsoft.com/office/powerpoint/2010/main" val="57037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2E749E-D7D3-A447-8474-48B2C03E298F}" type="datetimeFigureOut">
              <a:rPr lang="en-US" smtClean="0"/>
              <a:t>5/14/2018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D705A-4745-1C4D-98EC-2EC63D096461}" type="slidenum">
              <a:rPr lang="en-US" smtClean="0"/>
              <a:t>‹#›</a:t>
            </a:fld>
            <a:endParaRPr lang="en-US"/>
          </a:p>
        </p:txBody>
      </p:sp>
    </p:spTree>
    <p:extLst>
      <p:ext uri="{BB962C8B-B14F-4D97-AF65-F5344CB8AC3E}">
        <p14:creationId xmlns:p14="http://schemas.microsoft.com/office/powerpoint/2010/main" val="2918796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2E749E-D7D3-A447-8474-48B2C03E298F}" type="datetimeFigureOut">
              <a:rPr lang="en-US" smtClean="0"/>
              <a:t>5/14/2018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D705A-4745-1C4D-98EC-2EC63D096461}" type="slidenum">
              <a:rPr lang="en-US" smtClean="0"/>
              <a:t>‹#›</a:t>
            </a:fld>
            <a:endParaRPr lang="en-US"/>
          </a:p>
        </p:txBody>
      </p:sp>
    </p:spTree>
    <p:extLst>
      <p:ext uri="{BB962C8B-B14F-4D97-AF65-F5344CB8AC3E}">
        <p14:creationId xmlns:p14="http://schemas.microsoft.com/office/powerpoint/2010/main" val="2458772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2E749E-D7D3-A447-8474-48B2C03E298F}" type="datetimeFigureOut">
              <a:rPr lang="en-US" smtClean="0"/>
              <a:t>5/14/2018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D705A-4745-1C4D-98EC-2EC63D096461}" type="slidenum">
              <a:rPr lang="en-US" smtClean="0"/>
              <a:t>‹#›</a:t>
            </a:fld>
            <a:endParaRPr lang="en-US"/>
          </a:p>
        </p:txBody>
      </p:sp>
    </p:spTree>
    <p:extLst>
      <p:ext uri="{BB962C8B-B14F-4D97-AF65-F5344CB8AC3E}">
        <p14:creationId xmlns:p14="http://schemas.microsoft.com/office/powerpoint/2010/main" val="3332886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2E749E-D7D3-A447-8474-48B2C03E298F}" type="datetimeFigureOut">
              <a:rPr lang="en-US" smtClean="0"/>
              <a:t>5/14/2018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9D705A-4745-1C4D-98EC-2EC63D096461}" type="slidenum">
              <a:rPr lang="en-US" smtClean="0"/>
              <a:t>‹#›</a:t>
            </a:fld>
            <a:endParaRPr lang="en-US"/>
          </a:p>
        </p:txBody>
      </p:sp>
    </p:spTree>
    <p:extLst>
      <p:ext uri="{BB962C8B-B14F-4D97-AF65-F5344CB8AC3E}">
        <p14:creationId xmlns:p14="http://schemas.microsoft.com/office/powerpoint/2010/main" val="3880717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2E749E-D7D3-A447-8474-48B2C03E298F}" type="datetimeFigureOut">
              <a:rPr lang="en-US" smtClean="0"/>
              <a:t>5/14/2018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9D705A-4745-1C4D-98EC-2EC63D096461}" type="slidenum">
              <a:rPr lang="en-US" smtClean="0"/>
              <a:t>‹#›</a:t>
            </a:fld>
            <a:endParaRPr lang="en-US"/>
          </a:p>
        </p:txBody>
      </p:sp>
    </p:spTree>
    <p:extLst>
      <p:ext uri="{BB962C8B-B14F-4D97-AF65-F5344CB8AC3E}">
        <p14:creationId xmlns:p14="http://schemas.microsoft.com/office/powerpoint/2010/main" val="3029603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2E749E-D7D3-A447-8474-48B2C03E298F}" type="datetimeFigureOut">
              <a:rPr lang="en-US" smtClean="0"/>
              <a:t>5/14/2018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9D705A-4745-1C4D-98EC-2EC63D096461}" type="slidenum">
              <a:rPr lang="en-US" smtClean="0"/>
              <a:t>‹#›</a:t>
            </a:fld>
            <a:endParaRPr lang="en-US"/>
          </a:p>
        </p:txBody>
      </p:sp>
    </p:spTree>
    <p:extLst>
      <p:ext uri="{BB962C8B-B14F-4D97-AF65-F5344CB8AC3E}">
        <p14:creationId xmlns:p14="http://schemas.microsoft.com/office/powerpoint/2010/main" val="3638593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2E749E-D7D3-A447-8474-48B2C03E298F}" type="datetimeFigureOut">
              <a:rPr lang="en-US" smtClean="0"/>
              <a:t>5/14/2018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9D705A-4745-1C4D-98EC-2EC63D096461}" type="slidenum">
              <a:rPr lang="en-US" smtClean="0"/>
              <a:t>‹#›</a:t>
            </a:fld>
            <a:endParaRPr lang="en-US"/>
          </a:p>
        </p:txBody>
      </p:sp>
    </p:spTree>
    <p:extLst>
      <p:ext uri="{BB962C8B-B14F-4D97-AF65-F5344CB8AC3E}">
        <p14:creationId xmlns:p14="http://schemas.microsoft.com/office/powerpoint/2010/main" val="111735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2E749E-D7D3-A447-8474-48B2C03E298F}" type="datetimeFigureOut">
              <a:rPr lang="en-US" smtClean="0"/>
              <a:t>5/14/2018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9D705A-4745-1C4D-98EC-2EC63D096461}" type="slidenum">
              <a:rPr lang="en-US" smtClean="0"/>
              <a:t>‹#›</a:t>
            </a:fld>
            <a:endParaRPr lang="en-US"/>
          </a:p>
        </p:txBody>
      </p:sp>
    </p:spTree>
    <p:extLst>
      <p:ext uri="{BB962C8B-B14F-4D97-AF65-F5344CB8AC3E}">
        <p14:creationId xmlns:p14="http://schemas.microsoft.com/office/powerpoint/2010/main" val="1643487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2E749E-D7D3-A447-8474-48B2C03E298F}" type="datetimeFigureOut">
              <a:rPr lang="en-US" smtClean="0"/>
              <a:t>5/14/2018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9D705A-4745-1C4D-98EC-2EC63D096461}" type="slidenum">
              <a:rPr lang="en-US" smtClean="0"/>
              <a:t>‹#›</a:t>
            </a:fld>
            <a:endParaRPr lang="en-US"/>
          </a:p>
        </p:txBody>
      </p:sp>
    </p:spTree>
    <p:extLst>
      <p:ext uri="{BB962C8B-B14F-4D97-AF65-F5344CB8AC3E}">
        <p14:creationId xmlns:p14="http://schemas.microsoft.com/office/powerpoint/2010/main" val="1109567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2E749E-D7D3-A447-8474-48B2C03E298F}" type="datetimeFigureOut">
              <a:rPr lang="en-US" smtClean="0"/>
              <a:t>5/14/2018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9D705A-4745-1C4D-98EC-2EC63D096461}" type="slidenum">
              <a:rPr lang="en-US" smtClean="0"/>
              <a:t>‹#›</a:t>
            </a:fld>
            <a:endParaRPr lang="en-US"/>
          </a:p>
        </p:txBody>
      </p:sp>
    </p:spTree>
    <p:extLst>
      <p:ext uri="{BB962C8B-B14F-4D97-AF65-F5344CB8AC3E}">
        <p14:creationId xmlns:p14="http://schemas.microsoft.com/office/powerpoint/2010/main" val="1413011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salk.edu"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salk.edu"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enhanved1133a.jpg"/>
          <p:cNvPicPr>
            <a:picLocks noChangeAspect="1"/>
          </p:cNvPicPr>
          <p:nvPr/>
        </p:nvPicPr>
        <p:blipFill>
          <a:blip r:embed="rId3">
            <a:extLst>
              <a:ext uri="{28A0092B-C50C-407E-A947-70E740481C1C}">
                <a14:useLocalDpi xmlns:a14="http://schemas.microsoft.com/office/drawing/2010/main" val="0"/>
              </a:ext>
            </a:extLst>
          </a:blip>
          <a:srcRect t="13336" b="13336"/>
          <a:stretch>
            <a:fillRect/>
          </a:stretch>
        </p:blipFill>
        <p:spPr>
          <a:xfrm>
            <a:off x="1025070" y="663993"/>
            <a:ext cx="6842707" cy="3763225"/>
          </a:xfrm>
          <a:prstGeom prst="rect">
            <a:avLst/>
          </a:prstGeom>
        </p:spPr>
      </p:pic>
      <p:sp>
        <p:nvSpPr>
          <p:cNvPr id="2" name="Title 1"/>
          <p:cNvSpPr>
            <a:spLocks noGrp="1"/>
          </p:cNvSpPr>
          <p:nvPr>
            <p:ph type="ctrTitle"/>
          </p:nvPr>
        </p:nvSpPr>
        <p:spPr>
          <a:xfrm>
            <a:off x="654825" y="663993"/>
            <a:ext cx="7772400" cy="1470025"/>
          </a:xfrm>
        </p:spPr>
        <p:txBody>
          <a:bodyPr/>
          <a:lstStyle/>
          <a:p>
            <a:r>
              <a:rPr lang="en-US" dirty="0">
                <a:solidFill>
                  <a:srgbClr val="FF6600"/>
                </a:solidFill>
              </a:rPr>
              <a:t>Ecological Issues</a:t>
            </a:r>
          </a:p>
        </p:txBody>
      </p:sp>
      <p:sp>
        <p:nvSpPr>
          <p:cNvPr id="3" name="Subtitle 2"/>
          <p:cNvSpPr>
            <a:spLocks noGrp="1"/>
          </p:cNvSpPr>
          <p:nvPr>
            <p:ph type="subTitle" idx="1"/>
          </p:nvPr>
        </p:nvSpPr>
        <p:spPr>
          <a:xfrm>
            <a:off x="1289001" y="4754369"/>
            <a:ext cx="6400800" cy="1752600"/>
          </a:xfrm>
        </p:spPr>
        <p:txBody>
          <a:bodyPr/>
          <a:lstStyle/>
          <a:p>
            <a:r>
              <a:rPr lang="en-US" dirty="0"/>
              <a:t>Site Visit 1 - Salk Institute</a:t>
            </a:r>
          </a:p>
          <a:p>
            <a:r>
              <a:rPr lang="en-US" dirty="0"/>
              <a:t>Dennis Selke</a:t>
            </a:r>
          </a:p>
          <a:p>
            <a:r>
              <a:rPr lang="en-US" dirty="0"/>
              <a:t>Spring 2014 – Instructor: Will Allen</a:t>
            </a:r>
          </a:p>
        </p:txBody>
      </p:sp>
    </p:spTree>
    <p:extLst>
      <p:ext uri="{BB962C8B-B14F-4D97-AF65-F5344CB8AC3E}">
        <p14:creationId xmlns:p14="http://schemas.microsoft.com/office/powerpoint/2010/main" val="1456267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 is addressed through mass</a:t>
            </a:r>
          </a:p>
        </p:txBody>
      </p:sp>
      <p:sp>
        <p:nvSpPr>
          <p:cNvPr id="3" name="Content Placeholder 2"/>
          <p:cNvSpPr>
            <a:spLocks noGrp="1"/>
          </p:cNvSpPr>
          <p:nvPr>
            <p:ph idx="1"/>
          </p:nvPr>
        </p:nvSpPr>
        <p:spPr>
          <a:xfrm>
            <a:off x="4559739" y="2970912"/>
            <a:ext cx="3803440" cy="3517438"/>
          </a:xfrm>
        </p:spPr>
        <p:txBody>
          <a:bodyPr>
            <a:normAutofit fontScale="92500" lnSpcReduction="20000"/>
          </a:bodyPr>
          <a:lstStyle/>
          <a:p>
            <a:pPr marL="0" indent="0">
              <a:buNone/>
            </a:pPr>
            <a:r>
              <a:rPr lang="en-US" dirty="0"/>
              <a:t>The massive concrete walls and below ground connection to the Earth create a moderating factor, heating up in the sun of the day, releasing the heat in the evenings</a:t>
            </a:r>
          </a:p>
        </p:txBody>
      </p:sp>
      <p:pic>
        <p:nvPicPr>
          <p:cNvPr id="4" name="Picture 3" descr="DSCN08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211" y="2002938"/>
            <a:ext cx="3230028" cy="4306704"/>
          </a:xfrm>
          <a:prstGeom prst="rect">
            <a:avLst/>
          </a:prstGeom>
        </p:spPr>
      </p:pic>
      <p:sp>
        <p:nvSpPr>
          <p:cNvPr id="5" name="Title 1"/>
          <p:cNvSpPr txBox="1">
            <a:spLocks/>
          </p:cNvSpPr>
          <p:nvPr/>
        </p:nvSpPr>
        <p:spPr>
          <a:xfrm>
            <a:off x="663700" y="6297900"/>
            <a:ext cx="1907204" cy="216814"/>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Footnotes 1,3,5</a:t>
            </a:r>
          </a:p>
        </p:txBody>
      </p:sp>
    </p:spTree>
    <p:extLst>
      <p:ext uri="{BB962C8B-B14F-4D97-AF65-F5344CB8AC3E}">
        <p14:creationId xmlns:p14="http://schemas.microsoft.com/office/powerpoint/2010/main" val="1490003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circulation</a:t>
            </a:r>
          </a:p>
        </p:txBody>
      </p:sp>
      <p:sp>
        <p:nvSpPr>
          <p:cNvPr id="3" name="Content Placeholder 2"/>
          <p:cNvSpPr>
            <a:spLocks noGrp="1"/>
          </p:cNvSpPr>
          <p:nvPr>
            <p:ph idx="1"/>
          </p:nvPr>
        </p:nvSpPr>
        <p:spPr>
          <a:xfrm>
            <a:off x="4429387" y="1441398"/>
            <a:ext cx="4047365" cy="5093963"/>
          </a:xfrm>
        </p:spPr>
        <p:txBody>
          <a:bodyPr>
            <a:normAutofit fontScale="77500" lnSpcReduction="20000"/>
          </a:bodyPr>
          <a:lstStyle/>
          <a:p>
            <a:pPr marL="0" indent="0">
              <a:buNone/>
            </a:pPr>
            <a:r>
              <a:rPr lang="en-US" dirty="0"/>
              <a:t>Due to being a lab it has massive air handling needs</a:t>
            </a:r>
          </a:p>
          <a:p>
            <a:pPr marL="0" indent="0">
              <a:buNone/>
            </a:pPr>
            <a:r>
              <a:rPr lang="en-US" dirty="0"/>
              <a:t>Interstitial floors provide services anywhere that they are needed.</a:t>
            </a:r>
          </a:p>
          <a:p>
            <a:pPr marL="0" indent="0">
              <a:buNone/>
            </a:pPr>
            <a:r>
              <a:rPr lang="en-US" dirty="0"/>
              <a:t>Post tensioned concrete </a:t>
            </a:r>
            <a:r>
              <a:rPr lang="en-US" dirty="0" err="1"/>
              <a:t>Vierendeel</a:t>
            </a:r>
            <a:r>
              <a:rPr lang="en-US" dirty="0"/>
              <a:t> trusses at 20’ centers provide column free lab spaces of 65’x245’ in each building. 3 working labs and 3 interstitial spaces in each building provide a place that researchers are proud to work in.</a:t>
            </a:r>
          </a:p>
          <a:p>
            <a:pPr marL="0" indent="0">
              <a:buNone/>
            </a:pPr>
            <a:endParaRPr lang="en-US" dirty="0"/>
          </a:p>
        </p:txBody>
      </p:sp>
      <p:pic>
        <p:nvPicPr>
          <p:cNvPr id="5" name="Picture 4" descr="DSCN099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419" y="4628535"/>
            <a:ext cx="2090123" cy="1567592"/>
          </a:xfrm>
          <a:prstGeom prst="rect">
            <a:avLst/>
          </a:prstGeom>
        </p:spPr>
      </p:pic>
      <p:pic>
        <p:nvPicPr>
          <p:cNvPr id="6" name="Picture 5" descr="DSCN097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419" y="2928255"/>
            <a:ext cx="2090123" cy="1567592"/>
          </a:xfrm>
          <a:prstGeom prst="rect">
            <a:avLst/>
          </a:prstGeom>
        </p:spPr>
      </p:pic>
      <p:pic>
        <p:nvPicPr>
          <p:cNvPr id="8" name="Picture 7" descr="DSCN097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419" y="1234918"/>
            <a:ext cx="2090123" cy="1567592"/>
          </a:xfrm>
          <a:prstGeom prst="rect">
            <a:avLst/>
          </a:prstGeom>
        </p:spPr>
      </p:pic>
      <p:sp>
        <p:nvSpPr>
          <p:cNvPr id="9" name="Title 1"/>
          <p:cNvSpPr txBox="1">
            <a:spLocks/>
          </p:cNvSpPr>
          <p:nvPr/>
        </p:nvSpPr>
        <p:spPr>
          <a:xfrm>
            <a:off x="663700" y="6297900"/>
            <a:ext cx="1907204" cy="216814"/>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Footnotes 1,4,5,6</a:t>
            </a:r>
          </a:p>
        </p:txBody>
      </p:sp>
    </p:spTree>
    <p:extLst>
      <p:ext uri="{BB962C8B-B14F-4D97-AF65-F5344CB8AC3E}">
        <p14:creationId xmlns:p14="http://schemas.microsoft.com/office/powerpoint/2010/main" val="3686452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7085"/>
            <a:ext cx="8229600" cy="1143000"/>
          </a:xfrm>
        </p:spPr>
        <p:txBody>
          <a:bodyPr/>
          <a:lstStyle/>
          <a:p>
            <a:r>
              <a:rPr lang="en-US" dirty="0"/>
              <a:t>Water collection</a:t>
            </a:r>
          </a:p>
        </p:txBody>
      </p:sp>
      <p:pic>
        <p:nvPicPr>
          <p:cNvPr id="6" name="Picture 5" descr="DSCN093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93" y="1109016"/>
            <a:ext cx="2186730" cy="1640048"/>
          </a:xfrm>
          <a:prstGeom prst="rect">
            <a:avLst/>
          </a:prstGeom>
        </p:spPr>
      </p:pic>
      <p:pic>
        <p:nvPicPr>
          <p:cNvPr id="9" name="Picture 8" descr="DSCN08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294" y="2872958"/>
            <a:ext cx="2186730" cy="1640047"/>
          </a:xfrm>
          <a:prstGeom prst="rect">
            <a:avLst/>
          </a:prstGeom>
        </p:spPr>
      </p:pic>
      <p:pic>
        <p:nvPicPr>
          <p:cNvPr id="10" name="Picture 9" descr="DSCN087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294" y="4638434"/>
            <a:ext cx="2186729" cy="1640047"/>
          </a:xfrm>
          <a:prstGeom prst="rect">
            <a:avLst/>
          </a:prstGeom>
        </p:spPr>
      </p:pic>
      <p:pic>
        <p:nvPicPr>
          <p:cNvPr id="11" name="Picture 10" descr="DSCN083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8398" y="1109017"/>
            <a:ext cx="2186729" cy="1640047"/>
          </a:xfrm>
          <a:prstGeom prst="rect">
            <a:avLst/>
          </a:prstGeom>
        </p:spPr>
      </p:pic>
      <p:pic>
        <p:nvPicPr>
          <p:cNvPr id="12" name="Picture 11" descr="DSCN084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1665" y="1139988"/>
            <a:ext cx="2145270" cy="1608953"/>
          </a:xfrm>
          <a:prstGeom prst="rect">
            <a:avLst/>
          </a:prstGeom>
        </p:spPr>
      </p:pic>
      <p:pic>
        <p:nvPicPr>
          <p:cNvPr id="13" name="Picture 12" descr="DSCN0828.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8398" y="2872958"/>
            <a:ext cx="2186729" cy="1640047"/>
          </a:xfrm>
          <a:prstGeom prst="rect">
            <a:avLst/>
          </a:prstGeom>
        </p:spPr>
      </p:pic>
      <p:pic>
        <p:nvPicPr>
          <p:cNvPr id="14" name="Picture 13" descr="DSCN0829.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78398" y="4638434"/>
            <a:ext cx="2186729" cy="1640047"/>
          </a:xfrm>
          <a:prstGeom prst="rect">
            <a:avLst/>
          </a:prstGeom>
        </p:spPr>
      </p:pic>
      <p:sp>
        <p:nvSpPr>
          <p:cNvPr id="16" name="Content Placeholder 2"/>
          <p:cNvSpPr>
            <a:spLocks noGrp="1"/>
          </p:cNvSpPr>
          <p:nvPr>
            <p:ph idx="1"/>
          </p:nvPr>
        </p:nvSpPr>
        <p:spPr>
          <a:xfrm>
            <a:off x="5885200" y="3110419"/>
            <a:ext cx="2064984" cy="3405524"/>
          </a:xfrm>
        </p:spPr>
        <p:txBody>
          <a:bodyPr>
            <a:normAutofit fontScale="70000" lnSpcReduction="20000"/>
          </a:bodyPr>
          <a:lstStyle/>
          <a:p>
            <a:pPr marL="0" indent="0">
              <a:buNone/>
            </a:pPr>
            <a:r>
              <a:rPr lang="en-US" dirty="0"/>
              <a:t>Rainwater is collected and stored, fountains are maintained without additional water input in a climate with 8 inches per year average rainfall</a:t>
            </a:r>
          </a:p>
          <a:p>
            <a:pPr marL="0" indent="0">
              <a:buNone/>
            </a:pPr>
            <a:endParaRPr lang="en-US" dirty="0"/>
          </a:p>
        </p:txBody>
      </p:sp>
      <p:sp>
        <p:nvSpPr>
          <p:cNvPr id="17" name="Title 1"/>
          <p:cNvSpPr txBox="1">
            <a:spLocks/>
          </p:cNvSpPr>
          <p:nvPr/>
        </p:nvSpPr>
        <p:spPr>
          <a:xfrm>
            <a:off x="663700" y="6297900"/>
            <a:ext cx="1907204" cy="216814"/>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Footnotes 1, 3,4,5</a:t>
            </a:r>
          </a:p>
        </p:txBody>
      </p:sp>
    </p:spTree>
    <p:extLst>
      <p:ext uri="{BB962C8B-B14F-4D97-AF65-F5344CB8AC3E}">
        <p14:creationId xmlns:p14="http://schemas.microsoft.com/office/powerpoint/2010/main" val="416065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Influence of environment on the structure</a:t>
            </a:r>
          </a:p>
        </p:txBody>
      </p:sp>
      <p:sp>
        <p:nvSpPr>
          <p:cNvPr id="3" name="Content Placeholder 2"/>
          <p:cNvSpPr>
            <a:spLocks noGrp="1"/>
          </p:cNvSpPr>
          <p:nvPr>
            <p:ph idx="1"/>
          </p:nvPr>
        </p:nvSpPr>
        <p:spPr>
          <a:xfrm>
            <a:off x="5627076" y="1744829"/>
            <a:ext cx="2791275" cy="4573720"/>
          </a:xfrm>
        </p:spPr>
        <p:txBody>
          <a:bodyPr>
            <a:normAutofit fontScale="62500" lnSpcReduction="20000"/>
          </a:bodyPr>
          <a:lstStyle/>
          <a:p>
            <a:r>
              <a:rPr lang="en-US" dirty="0"/>
              <a:t>The Mediterranean climate and coastal location provide a predominance of sunny days and comfortable temperatures.</a:t>
            </a:r>
          </a:p>
          <a:p>
            <a:r>
              <a:rPr lang="en-US" dirty="0"/>
              <a:t>The great working environment is baked into the design.</a:t>
            </a:r>
          </a:p>
          <a:p>
            <a:r>
              <a:rPr lang="en-US" dirty="0"/>
              <a:t>The flexibility of the lab spaces was designed into the concept with the use of column free space and interstitial spaces for all utilities.</a:t>
            </a:r>
          </a:p>
          <a:p>
            <a:endParaRPr lang="en-US" dirty="0"/>
          </a:p>
        </p:txBody>
      </p:sp>
      <p:pic>
        <p:nvPicPr>
          <p:cNvPr id="4" name="Picture 3" descr="DSCN08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6" y="4535157"/>
            <a:ext cx="2176405" cy="1632304"/>
          </a:xfrm>
          <a:prstGeom prst="rect">
            <a:avLst/>
          </a:prstGeom>
        </p:spPr>
      </p:pic>
      <p:pic>
        <p:nvPicPr>
          <p:cNvPr id="6" name="Picture 5" descr="salkview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46" y="1644147"/>
            <a:ext cx="5234730" cy="2644384"/>
          </a:xfrm>
          <a:prstGeom prst="rect">
            <a:avLst/>
          </a:prstGeom>
        </p:spPr>
      </p:pic>
      <p:pic>
        <p:nvPicPr>
          <p:cNvPr id="7" name="Picture 6" descr="DSCN093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8521" y="4533545"/>
            <a:ext cx="2178555" cy="1633916"/>
          </a:xfrm>
          <a:prstGeom prst="rect">
            <a:avLst/>
          </a:prstGeom>
        </p:spPr>
      </p:pic>
      <p:sp>
        <p:nvSpPr>
          <p:cNvPr id="8" name="Title 1"/>
          <p:cNvSpPr txBox="1">
            <a:spLocks/>
          </p:cNvSpPr>
          <p:nvPr/>
        </p:nvSpPr>
        <p:spPr>
          <a:xfrm>
            <a:off x="663700" y="6297900"/>
            <a:ext cx="1907204" cy="216814"/>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Footnotes 1,4,5</a:t>
            </a:r>
          </a:p>
        </p:txBody>
      </p:sp>
    </p:spTree>
    <p:extLst>
      <p:ext uri="{BB962C8B-B14F-4D97-AF65-F5344CB8AC3E}">
        <p14:creationId xmlns:p14="http://schemas.microsoft.com/office/powerpoint/2010/main" val="3938780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450" y="274638"/>
            <a:ext cx="8229600" cy="1143000"/>
          </a:xfrm>
        </p:spPr>
        <p:txBody>
          <a:bodyPr/>
          <a:lstStyle/>
          <a:p>
            <a:r>
              <a:rPr lang="en-US" dirty="0"/>
              <a:t>Organized spaces</a:t>
            </a:r>
          </a:p>
        </p:txBody>
      </p:sp>
      <p:pic>
        <p:nvPicPr>
          <p:cNvPr id="6" name="Picture 5"/>
          <p:cNvPicPr>
            <a:picLocks noChangeAspect="1"/>
          </p:cNvPicPr>
          <p:nvPr/>
        </p:nvPicPr>
        <p:blipFill>
          <a:blip r:embed="rId2"/>
          <a:stretch>
            <a:fillRect/>
          </a:stretch>
        </p:blipFill>
        <p:spPr>
          <a:xfrm>
            <a:off x="4765659" y="3620222"/>
            <a:ext cx="3921141" cy="2904816"/>
          </a:xfrm>
          <a:prstGeom prst="rect">
            <a:avLst/>
          </a:prstGeom>
        </p:spPr>
      </p:pic>
      <p:pic>
        <p:nvPicPr>
          <p:cNvPr id="7" name="Picture 6"/>
          <p:cNvPicPr>
            <a:picLocks noChangeAspect="1"/>
          </p:cNvPicPr>
          <p:nvPr/>
        </p:nvPicPr>
        <p:blipFill>
          <a:blip r:embed="rId3"/>
          <a:stretch>
            <a:fillRect/>
          </a:stretch>
        </p:blipFill>
        <p:spPr>
          <a:xfrm>
            <a:off x="873101" y="1334731"/>
            <a:ext cx="2926468" cy="2103303"/>
          </a:xfrm>
          <a:prstGeom prst="rect">
            <a:avLst/>
          </a:prstGeom>
        </p:spPr>
      </p:pic>
      <p:sp>
        <p:nvSpPr>
          <p:cNvPr id="8" name="Content Placeholder 2"/>
          <p:cNvSpPr>
            <a:spLocks noGrp="1"/>
          </p:cNvSpPr>
          <p:nvPr>
            <p:ph idx="1"/>
          </p:nvPr>
        </p:nvSpPr>
        <p:spPr>
          <a:xfrm>
            <a:off x="5627076" y="1417638"/>
            <a:ext cx="2791275" cy="2381751"/>
          </a:xfrm>
        </p:spPr>
        <p:txBody>
          <a:bodyPr>
            <a:normAutofit fontScale="40000" lnSpcReduction="20000"/>
          </a:bodyPr>
          <a:lstStyle/>
          <a:p>
            <a:r>
              <a:rPr lang="en-US" dirty="0"/>
              <a:t>Lab spaces are secure from public access.  Post doctorate researchers have only a very small desk to work at.</a:t>
            </a:r>
          </a:p>
          <a:p>
            <a:endParaRPr lang="en-US" dirty="0"/>
          </a:p>
          <a:p>
            <a:r>
              <a:rPr lang="en-US" dirty="0"/>
              <a:t>Primary research scientists have offices in the office towers.</a:t>
            </a:r>
          </a:p>
          <a:p>
            <a:endParaRPr lang="en-US" dirty="0"/>
          </a:p>
          <a:p>
            <a:r>
              <a:rPr lang="en-US" dirty="0"/>
              <a:t>Service towers have elevators, restrooms, entrance gates and stairs.</a:t>
            </a:r>
          </a:p>
          <a:p>
            <a:endParaRPr lang="en-US" dirty="0"/>
          </a:p>
        </p:txBody>
      </p:sp>
      <p:sp>
        <p:nvSpPr>
          <p:cNvPr id="9" name="Content Placeholder 2"/>
          <p:cNvSpPr txBox="1">
            <a:spLocks/>
          </p:cNvSpPr>
          <p:nvPr/>
        </p:nvSpPr>
        <p:spPr>
          <a:xfrm>
            <a:off x="457200" y="3620222"/>
            <a:ext cx="3562094" cy="2780923"/>
          </a:xfrm>
          <a:prstGeom prst="rect">
            <a:avLst/>
          </a:prstGeom>
        </p:spPr>
        <p:txBody>
          <a:bodyPr vert="horz" lIns="91440" tIns="45720" rIns="91440" bIns="45720" rtlCol="0">
            <a:normAutofit fontScale="4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Open lab spaces are easily and modularly reconfigured</a:t>
            </a:r>
          </a:p>
          <a:p>
            <a:endParaRPr lang="en-US" dirty="0"/>
          </a:p>
          <a:p>
            <a:r>
              <a:rPr lang="en-US" dirty="0"/>
              <a:t>Organized into service towers and office towers.</a:t>
            </a:r>
          </a:p>
          <a:p>
            <a:endParaRPr lang="en-US" dirty="0"/>
          </a:p>
          <a:p>
            <a:r>
              <a:rPr lang="en-US" dirty="0"/>
              <a:t>Office towers on inner courtyard</a:t>
            </a:r>
          </a:p>
          <a:p>
            <a:endParaRPr lang="en-US" dirty="0"/>
          </a:p>
          <a:p>
            <a:r>
              <a:rPr lang="en-US" dirty="0"/>
              <a:t>Offices are the oak table environment</a:t>
            </a:r>
          </a:p>
          <a:p>
            <a:endParaRPr lang="en-US" dirty="0"/>
          </a:p>
          <a:p>
            <a:r>
              <a:rPr lang="en-US" dirty="0"/>
              <a:t>Labs are the stainless steel environment</a:t>
            </a:r>
          </a:p>
          <a:p>
            <a:endParaRPr lang="en-US" dirty="0"/>
          </a:p>
          <a:p>
            <a:r>
              <a:rPr lang="en-US" dirty="0"/>
              <a:t>Service towers on exterior sides of buildings</a:t>
            </a:r>
          </a:p>
          <a:p>
            <a:endParaRPr lang="en-US" dirty="0"/>
          </a:p>
          <a:p>
            <a:endParaRPr lang="en-US" dirty="0"/>
          </a:p>
        </p:txBody>
      </p:sp>
      <p:sp>
        <p:nvSpPr>
          <p:cNvPr id="10" name="Title 1"/>
          <p:cNvSpPr txBox="1">
            <a:spLocks/>
          </p:cNvSpPr>
          <p:nvPr/>
        </p:nvSpPr>
        <p:spPr>
          <a:xfrm>
            <a:off x="663700" y="6297900"/>
            <a:ext cx="1907204" cy="216814"/>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Footnotes 1,4,5</a:t>
            </a:r>
          </a:p>
        </p:txBody>
      </p:sp>
    </p:spTree>
    <p:extLst>
      <p:ext uri="{BB962C8B-B14F-4D97-AF65-F5344CB8AC3E}">
        <p14:creationId xmlns:p14="http://schemas.microsoft.com/office/powerpoint/2010/main" val="587240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0052" y="29948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Site and building plans</a:t>
            </a:r>
          </a:p>
        </p:txBody>
      </p:sp>
      <p:pic>
        <p:nvPicPr>
          <p:cNvPr id="5" name="Picture 4" descr="salk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6090" y="1651908"/>
            <a:ext cx="4582576" cy="4628006"/>
          </a:xfrm>
          <a:prstGeom prst="rect">
            <a:avLst/>
          </a:prstGeom>
        </p:spPr>
      </p:pic>
      <p:sp>
        <p:nvSpPr>
          <p:cNvPr id="6" name="Title 1"/>
          <p:cNvSpPr txBox="1">
            <a:spLocks/>
          </p:cNvSpPr>
          <p:nvPr/>
        </p:nvSpPr>
        <p:spPr>
          <a:xfrm>
            <a:off x="631935" y="1651908"/>
            <a:ext cx="1620581" cy="3527217"/>
          </a:xfrm>
          <a:prstGeom prst="rect">
            <a:avLst/>
          </a:prstGeom>
        </p:spPr>
        <p:txBody>
          <a:bodyPr vert="horz" lIns="91440" tIns="45720" rIns="91440" bIns="45720" rtlCol="0" anchor="ctr">
            <a:normAutofit fontScale="4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Original buildings</a:t>
            </a:r>
          </a:p>
          <a:p>
            <a:endParaRPr lang="en-US" dirty="0"/>
          </a:p>
          <a:p>
            <a:r>
              <a:rPr lang="en-US" dirty="0"/>
              <a:t>North is to the right in this plan</a:t>
            </a:r>
          </a:p>
          <a:p>
            <a:endParaRPr lang="en-US" dirty="0"/>
          </a:p>
          <a:p>
            <a:endParaRPr lang="en-US" dirty="0"/>
          </a:p>
          <a:p>
            <a:endParaRPr lang="en-US" dirty="0"/>
          </a:p>
          <a:p>
            <a:endParaRPr lang="en-US" dirty="0"/>
          </a:p>
          <a:p>
            <a:r>
              <a:rPr lang="en-US" dirty="0"/>
              <a:t>1995 buildings</a:t>
            </a:r>
          </a:p>
        </p:txBody>
      </p:sp>
      <p:cxnSp>
        <p:nvCxnSpPr>
          <p:cNvPr id="7" name="Straight Connector 6"/>
          <p:cNvCxnSpPr/>
          <p:nvPr/>
        </p:nvCxnSpPr>
        <p:spPr>
          <a:xfrm>
            <a:off x="2014874" y="2004436"/>
            <a:ext cx="1206498" cy="906303"/>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014874" y="2004436"/>
            <a:ext cx="2177040" cy="566346"/>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
        <p:nvSpPr>
          <p:cNvPr id="11" name="Right Arrow 10"/>
          <p:cNvSpPr/>
          <p:nvPr/>
        </p:nvSpPr>
        <p:spPr>
          <a:xfrm>
            <a:off x="882331" y="3449858"/>
            <a:ext cx="822960" cy="82296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4" name="Straight Connector 13"/>
          <p:cNvCxnSpPr/>
          <p:nvPr/>
        </p:nvCxnSpPr>
        <p:spPr>
          <a:xfrm flipV="1">
            <a:off x="2014874" y="3933606"/>
            <a:ext cx="1330397" cy="764008"/>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2014874" y="4005877"/>
            <a:ext cx="2094441" cy="6917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itle 1"/>
          <p:cNvSpPr txBox="1">
            <a:spLocks/>
          </p:cNvSpPr>
          <p:nvPr/>
        </p:nvSpPr>
        <p:spPr>
          <a:xfrm>
            <a:off x="663700" y="6297900"/>
            <a:ext cx="1907204" cy="216814"/>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Footnotes 1,5,6</a:t>
            </a:r>
          </a:p>
        </p:txBody>
      </p:sp>
    </p:spTree>
    <p:extLst>
      <p:ext uri="{BB962C8B-B14F-4D97-AF65-F5344CB8AC3E}">
        <p14:creationId xmlns:p14="http://schemas.microsoft.com/office/powerpoint/2010/main" val="4166998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Remnant of </a:t>
            </a:r>
            <a:r>
              <a:rPr lang="en-US" dirty="0" err="1"/>
              <a:t>Kahns</a:t>
            </a:r>
            <a:r>
              <a:rPr lang="en-US" dirty="0"/>
              <a:t>’ Eucalyptus and fruit tree grove</a:t>
            </a:r>
          </a:p>
        </p:txBody>
      </p:sp>
      <p:pic>
        <p:nvPicPr>
          <p:cNvPr id="6" name="Content Placeholder 5" descr="eucayl grovenow.JPG"/>
          <p:cNvPicPr>
            <a:picLocks noGrp="1" noChangeAspect="1"/>
          </p:cNvPicPr>
          <p:nvPr>
            <p:ph idx="1"/>
          </p:nvPr>
        </p:nvPicPr>
        <p:blipFill>
          <a:blip r:embed="rId2">
            <a:extLst>
              <a:ext uri="{28A0092B-C50C-407E-A947-70E740481C1C}">
                <a14:useLocalDpi xmlns:a14="http://schemas.microsoft.com/office/drawing/2010/main" val="0"/>
              </a:ext>
            </a:extLst>
          </a:blip>
          <a:srcRect l="8812" r="8812"/>
          <a:stretch>
            <a:fillRect/>
          </a:stretch>
        </p:blipFill>
        <p:spPr>
          <a:xfrm>
            <a:off x="1479367" y="2658317"/>
            <a:ext cx="6305617" cy="3467846"/>
          </a:xfrm>
          <a:prstGeom prst="rect">
            <a:avLst/>
          </a:prstGeom>
        </p:spPr>
      </p:pic>
      <p:sp>
        <p:nvSpPr>
          <p:cNvPr id="7" name="Content Placeholder 2"/>
          <p:cNvSpPr txBox="1">
            <a:spLocks/>
          </p:cNvSpPr>
          <p:nvPr/>
        </p:nvSpPr>
        <p:spPr>
          <a:xfrm>
            <a:off x="457200" y="1744829"/>
            <a:ext cx="7961151" cy="825953"/>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original feel of the site has been changed from the 1960 version.  In 1995 the new east buildings were built and part of the serene grove pilgrimage experience was removed.  The site was opened up in view to the main street.</a:t>
            </a:r>
          </a:p>
        </p:txBody>
      </p:sp>
      <p:sp>
        <p:nvSpPr>
          <p:cNvPr id="8" name="Title 1"/>
          <p:cNvSpPr txBox="1">
            <a:spLocks/>
          </p:cNvSpPr>
          <p:nvPr/>
        </p:nvSpPr>
        <p:spPr>
          <a:xfrm>
            <a:off x="663700" y="6297900"/>
            <a:ext cx="1907204" cy="216814"/>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Footnotes 1, 3, 5</a:t>
            </a:r>
          </a:p>
        </p:txBody>
      </p:sp>
    </p:spTree>
    <p:extLst>
      <p:ext uri="{BB962C8B-B14F-4D97-AF65-F5344CB8AC3E}">
        <p14:creationId xmlns:p14="http://schemas.microsoft.com/office/powerpoint/2010/main" val="1035586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SCN0943.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333301" y="1529875"/>
            <a:ext cx="7813054" cy="4296879"/>
          </a:xfrm>
        </p:spPr>
      </p:pic>
      <p:sp>
        <p:nvSpPr>
          <p:cNvPr id="2" name="Title 1"/>
          <p:cNvSpPr>
            <a:spLocks noGrp="1"/>
          </p:cNvSpPr>
          <p:nvPr>
            <p:ph type="title"/>
          </p:nvPr>
        </p:nvSpPr>
        <p:spPr>
          <a:xfrm>
            <a:off x="578195" y="320057"/>
            <a:ext cx="7767883" cy="1579637"/>
          </a:xfrm>
        </p:spPr>
        <p:txBody>
          <a:bodyPr>
            <a:normAutofit fontScale="90000"/>
          </a:bodyPr>
          <a:lstStyle/>
          <a:p>
            <a:r>
              <a:rPr lang="en-US" dirty="0"/>
              <a:t>Chalkboards so scientists can share ideas in a time before email and </a:t>
            </a:r>
            <a:r>
              <a:rPr lang="en-US" dirty="0">
                <a:solidFill>
                  <a:srgbClr val="FFFF00"/>
                </a:solidFill>
              </a:rPr>
              <a:t>computers</a:t>
            </a:r>
          </a:p>
        </p:txBody>
      </p:sp>
      <p:pic>
        <p:nvPicPr>
          <p:cNvPr id="4" name="Picture 3" descr="DSCN09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195" y="4460064"/>
            <a:ext cx="2290310" cy="1717732"/>
          </a:xfrm>
          <a:prstGeom prst="rect">
            <a:avLst/>
          </a:prstGeom>
        </p:spPr>
      </p:pic>
      <p:sp>
        <p:nvSpPr>
          <p:cNvPr id="6" name="Title 1"/>
          <p:cNvSpPr txBox="1">
            <a:spLocks/>
          </p:cNvSpPr>
          <p:nvPr/>
        </p:nvSpPr>
        <p:spPr>
          <a:xfrm>
            <a:off x="674025" y="6297900"/>
            <a:ext cx="1907204" cy="216814"/>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Footnotes 1, 4, 5</a:t>
            </a:r>
          </a:p>
        </p:txBody>
      </p:sp>
    </p:spTree>
    <p:extLst>
      <p:ext uri="{BB962C8B-B14F-4D97-AF65-F5344CB8AC3E}">
        <p14:creationId xmlns:p14="http://schemas.microsoft.com/office/powerpoint/2010/main" val="1177794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0096"/>
            <a:ext cx="8229600" cy="1143000"/>
          </a:xfrm>
        </p:spPr>
        <p:txBody>
          <a:bodyPr/>
          <a:lstStyle/>
          <a:p>
            <a:r>
              <a:rPr lang="en-US" dirty="0"/>
              <a:t>Historic Lineage</a:t>
            </a:r>
          </a:p>
        </p:txBody>
      </p:sp>
      <p:pic>
        <p:nvPicPr>
          <p:cNvPr id="4" name="Picture 3" descr="DSCN09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744" y="1740810"/>
            <a:ext cx="3048000" cy="2286000"/>
          </a:xfrm>
          <a:prstGeom prst="rect">
            <a:avLst/>
          </a:prstGeom>
        </p:spPr>
      </p:pic>
      <p:pic>
        <p:nvPicPr>
          <p:cNvPr id="6" name="Picture 5" descr="DSCN090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9315" y="2312816"/>
            <a:ext cx="3964766" cy="2973575"/>
          </a:xfrm>
          <a:prstGeom prst="rect">
            <a:avLst/>
          </a:prstGeom>
        </p:spPr>
      </p:pic>
      <p:sp>
        <p:nvSpPr>
          <p:cNvPr id="7" name="Title 1"/>
          <p:cNvSpPr txBox="1">
            <a:spLocks/>
          </p:cNvSpPr>
          <p:nvPr/>
        </p:nvSpPr>
        <p:spPr>
          <a:xfrm>
            <a:off x="663700" y="6297900"/>
            <a:ext cx="1907204" cy="216814"/>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Footnotes 1,4,5</a:t>
            </a:r>
          </a:p>
        </p:txBody>
      </p:sp>
      <p:sp>
        <p:nvSpPr>
          <p:cNvPr id="8" name="Title 1"/>
          <p:cNvSpPr txBox="1">
            <a:spLocks/>
          </p:cNvSpPr>
          <p:nvPr/>
        </p:nvSpPr>
        <p:spPr>
          <a:xfrm>
            <a:off x="816100" y="4395739"/>
            <a:ext cx="2880218" cy="776798"/>
          </a:xfrm>
          <a:prstGeom prst="rect">
            <a:avLst/>
          </a:prstGeom>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Kahn and Salk wanted an artistic monument for scientists to work in</a:t>
            </a:r>
          </a:p>
        </p:txBody>
      </p:sp>
      <p:sp>
        <p:nvSpPr>
          <p:cNvPr id="9" name="Title 1"/>
          <p:cNvSpPr txBox="1">
            <a:spLocks/>
          </p:cNvSpPr>
          <p:nvPr/>
        </p:nvSpPr>
        <p:spPr>
          <a:xfrm>
            <a:off x="4109315" y="5469480"/>
            <a:ext cx="3892492" cy="1045234"/>
          </a:xfrm>
          <a:prstGeom prst="rect">
            <a:avLst/>
          </a:prstGeom>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Land donated by San Diego at the same time as UCSD, they “grew up” together, right across the road from each other.</a:t>
            </a:r>
          </a:p>
        </p:txBody>
      </p:sp>
    </p:spTree>
    <p:extLst>
      <p:ext uri="{BB962C8B-B14F-4D97-AF65-F5344CB8AC3E}">
        <p14:creationId xmlns:p14="http://schemas.microsoft.com/office/powerpoint/2010/main" val="3222946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941" y="456357"/>
            <a:ext cx="7582033" cy="1769598"/>
          </a:xfrm>
        </p:spPr>
        <p:txBody>
          <a:bodyPr>
            <a:normAutofit fontScale="90000"/>
          </a:bodyPr>
          <a:lstStyle/>
          <a:p>
            <a:r>
              <a:rPr lang="en-US" dirty="0" err="1"/>
              <a:t>Salks</a:t>
            </a:r>
            <a:r>
              <a:rPr lang="en-US" dirty="0"/>
              <a:t>’, </a:t>
            </a:r>
            <a:r>
              <a:rPr lang="en-US" dirty="0" err="1"/>
              <a:t>Barragans</a:t>
            </a:r>
            <a:r>
              <a:rPr lang="en-US" dirty="0"/>
              <a:t>’ and Kahn’s vision were realized in a research building that will excite the artist in all of us.</a:t>
            </a:r>
          </a:p>
        </p:txBody>
      </p:sp>
      <p:pic>
        <p:nvPicPr>
          <p:cNvPr id="5" name="Picture 4" descr="barragan view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191" y="2575538"/>
            <a:ext cx="7310038" cy="3129852"/>
          </a:xfrm>
          <a:prstGeom prst="rect">
            <a:avLst/>
          </a:prstGeom>
        </p:spPr>
      </p:pic>
      <p:sp>
        <p:nvSpPr>
          <p:cNvPr id="6" name="Title 1"/>
          <p:cNvSpPr txBox="1">
            <a:spLocks/>
          </p:cNvSpPr>
          <p:nvPr/>
        </p:nvSpPr>
        <p:spPr>
          <a:xfrm>
            <a:off x="663700" y="6297900"/>
            <a:ext cx="1907204" cy="216814"/>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Footnotes 1, 2, 5</a:t>
            </a:r>
          </a:p>
        </p:txBody>
      </p:sp>
    </p:spTree>
    <p:extLst>
      <p:ext uri="{BB962C8B-B14F-4D97-AF65-F5344CB8AC3E}">
        <p14:creationId xmlns:p14="http://schemas.microsoft.com/office/powerpoint/2010/main" val="2830137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Located on the Pacific Coast</a:t>
            </a:r>
          </a:p>
        </p:txBody>
      </p:sp>
      <p:pic>
        <p:nvPicPr>
          <p:cNvPr id="5" name="Content Placeholder 4" descr="DSCN0913.JPG"/>
          <p:cNvPicPr>
            <a:picLocks noGrp="1" noChangeAspect="1"/>
          </p:cNvPicPr>
          <p:nvPr>
            <p:ph idx="1"/>
          </p:nvPr>
        </p:nvPicPr>
        <p:blipFill>
          <a:blip r:embed="rId3">
            <a:extLst>
              <a:ext uri="{28A0092B-C50C-407E-A947-70E740481C1C}">
                <a14:useLocalDpi xmlns:a14="http://schemas.microsoft.com/office/drawing/2010/main" val="0"/>
              </a:ext>
            </a:extLst>
          </a:blip>
          <a:srcRect t="7825" b="7825"/>
          <a:stretch>
            <a:fillRect/>
          </a:stretch>
        </p:blipFill>
        <p:spPr>
          <a:xfrm>
            <a:off x="622399" y="3737442"/>
            <a:ext cx="4869077" cy="2677805"/>
          </a:xfrm>
        </p:spPr>
      </p:pic>
      <p:sp>
        <p:nvSpPr>
          <p:cNvPr id="6" name="Title 1"/>
          <p:cNvSpPr txBox="1">
            <a:spLocks/>
          </p:cNvSpPr>
          <p:nvPr/>
        </p:nvSpPr>
        <p:spPr>
          <a:xfrm>
            <a:off x="2258625" y="1604255"/>
            <a:ext cx="4390618" cy="1658264"/>
          </a:xfrm>
          <a:prstGeom prst="rect">
            <a:avLst/>
          </a:prstGeom>
        </p:spPr>
        <p:txBody>
          <a:bodyPr vert="horz" lIns="91440" tIns="45720" rIns="91440" bIns="45720" rtlCol="0" anchor="ctr">
            <a:normAutofit fontScale="3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A short drive off of the I-5 and Genesee Av.</a:t>
            </a:r>
          </a:p>
          <a:p>
            <a:endParaRPr lang="en-US" dirty="0"/>
          </a:p>
          <a:p>
            <a:r>
              <a:rPr lang="en-US" dirty="0"/>
              <a:t>10010 N. Torrey Pines Road, La Jolla, CA 92037</a:t>
            </a:r>
          </a:p>
          <a:p>
            <a:r>
              <a:rPr lang="en-US" dirty="0">
                <a:hlinkClick r:id="rId4"/>
              </a:rPr>
              <a:t>www.salk.edu</a:t>
            </a:r>
            <a:endParaRPr lang="en-US" dirty="0"/>
          </a:p>
          <a:p>
            <a:endParaRPr lang="en-US" dirty="0"/>
          </a:p>
          <a:p>
            <a:r>
              <a:rPr lang="en-US" dirty="0"/>
              <a:t>The Kahn originals are two mirror image 6 story lab buildings</a:t>
            </a:r>
          </a:p>
        </p:txBody>
      </p:sp>
      <p:sp>
        <p:nvSpPr>
          <p:cNvPr id="7" name="Title 1"/>
          <p:cNvSpPr txBox="1">
            <a:spLocks/>
          </p:cNvSpPr>
          <p:nvPr/>
        </p:nvSpPr>
        <p:spPr>
          <a:xfrm>
            <a:off x="5969842" y="3673353"/>
            <a:ext cx="2716958" cy="2773239"/>
          </a:xfrm>
          <a:prstGeom prst="rect">
            <a:avLst/>
          </a:prstGeom>
        </p:spPr>
        <p:txBody>
          <a:bodyPr vert="horz" lIns="91440" tIns="45720" rIns="91440" bIns="45720" rtlCol="0" anchor="ctr">
            <a:normAutofit fontScale="6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The buildings were specifically designed to be, simple, sturdy, light maintenance and a timeless work of art</a:t>
            </a:r>
          </a:p>
        </p:txBody>
      </p:sp>
    </p:spTree>
    <p:extLst>
      <p:ext uri="{BB962C8B-B14F-4D97-AF65-F5344CB8AC3E}">
        <p14:creationId xmlns:p14="http://schemas.microsoft.com/office/powerpoint/2010/main" val="1996311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Ways to incorporate into professional work</a:t>
            </a:r>
          </a:p>
        </p:txBody>
      </p:sp>
      <p:sp>
        <p:nvSpPr>
          <p:cNvPr id="3" name="Content Placeholder 2"/>
          <p:cNvSpPr>
            <a:spLocks noGrp="1"/>
          </p:cNvSpPr>
          <p:nvPr>
            <p:ph idx="1"/>
          </p:nvPr>
        </p:nvSpPr>
        <p:spPr/>
        <p:txBody>
          <a:bodyPr/>
          <a:lstStyle/>
          <a:p>
            <a:r>
              <a:rPr lang="en-US" dirty="0"/>
              <a:t>Natural ventilation with courtyards and shady areas</a:t>
            </a:r>
          </a:p>
          <a:p>
            <a:r>
              <a:rPr lang="en-US" dirty="0"/>
              <a:t>Water collection and reuse</a:t>
            </a:r>
          </a:p>
          <a:p>
            <a:r>
              <a:rPr lang="en-US" dirty="0"/>
              <a:t>Permanent materials</a:t>
            </a:r>
          </a:p>
          <a:p>
            <a:r>
              <a:rPr lang="en-US" dirty="0"/>
              <a:t>Adapt to the site</a:t>
            </a:r>
          </a:p>
          <a:p>
            <a:r>
              <a:rPr lang="en-US" dirty="0"/>
              <a:t>Gather people together </a:t>
            </a:r>
          </a:p>
          <a:p>
            <a:r>
              <a:rPr lang="en-US" dirty="0"/>
              <a:t>Give people many little informal meeting spaces</a:t>
            </a:r>
          </a:p>
        </p:txBody>
      </p:sp>
      <p:sp>
        <p:nvSpPr>
          <p:cNvPr id="4" name="Title 1"/>
          <p:cNvSpPr txBox="1">
            <a:spLocks/>
          </p:cNvSpPr>
          <p:nvPr/>
        </p:nvSpPr>
        <p:spPr>
          <a:xfrm>
            <a:off x="663700" y="6297900"/>
            <a:ext cx="1907204" cy="216814"/>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Footnote 5</a:t>
            </a:r>
          </a:p>
        </p:txBody>
      </p:sp>
    </p:spTree>
    <p:extLst>
      <p:ext uri="{BB962C8B-B14F-4D97-AF65-F5344CB8AC3E}">
        <p14:creationId xmlns:p14="http://schemas.microsoft.com/office/powerpoint/2010/main" val="3491529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 source 1</a:t>
            </a:r>
          </a:p>
        </p:txBody>
      </p:sp>
      <p:sp>
        <p:nvSpPr>
          <p:cNvPr id="3" name="Content Placeholder 2"/>
          <p:cNvSpPr>
            <a:spLocks noGrp="1"/>
          </p:cNvSpPr>
          <p:nvPr>
            <p:ph idx="1"/>
          </p:nvPr>
        </p:nvSpPr>
        <p:spPr>
          <a:xfrm>
            <a:off x="457200" y="1600201"/>
            <a:ext cx="8229600" cy="681498"/>
          </a:xfrm>
        </p:spPr>
        <p:txBody>
          <a:bodyPr/>
          <a:lstStyle/>
          <a:p>
            <a:r>
              <a:rPr lang="en-US" dirty="0" err="1"/>
              <a:t>Collonades</a:t>
            </a:r>
            <a:r>
              <a:rPr lang="en-US" dirty="0"/>
              <a:t> based on classical proportions</a:t>
            </a:r>
          </a:p>
        </p:txBody>
      </p:sp>
      <p:pic>
        <p:nvPicPr>
          <p:cNvPr id="4" name="Picture 3" descr="DSCN083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321" y="3262519"/>
            <a:ext cx="3818192" cy="2863644"/>
          </a:xfrm>
          <a:prstGeom prst="rect">
            <a:avLst/>
          </a:prstGeom>
        </p:spPr>
      </p:pic>
      <p:sp>
        <p:nvSpPr>
          <p:cNvPr id="5" name="Content Placeholder 2"/>
          <p:cNvSpPr txBox="1">
            <a:spLocks/>
          </p:cNvSpPr>
          <p:nvPr/>
        </p:nvSpPr>
        <p:spPr>
          <a:xfrm>
            <a:off x="5203756" y="2512615"/>
            <a:ext cx="2632852" cy="364452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Kahn wanted to mimic the proportion of classical Greek </a:t>
            </a:r>
            <a:r>
              <a:rPr lang="en-US" dirty="0" err="1"/>
              <a:t>collanades</a:t>
            </a:r>
            <a:endParaRPr lang="en-US" dirty="0"/>
          </a:p>
        </p:txBody>
      </p:sp>
      <p:sp>
        <p:nvSpPr>
          <p:cNvPr id="6" name="Title 1"/>
          <p:cNvSpPr txBox="1">
            <a:spLocks/>
          </p:cNvSpPr>
          <p:nvPr/>
        </p:nvSpPr>
        <p:spPr>
          <a:xfrm>
            <a:off x="663700" y="6297900"/>
            <a:ext cx="1907204" cy="216814"/>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Footnotes 1, 3, 5, 9</a:t>
            </a:r>
          </a:p>
        </p:txBody>
      </p:sp>
    </p:spTree>
    <p:extLst>
      <p:ext uri="{BB962C8B-B14F-4D97-AF65-F5344CB8AC3E}">
        <p14:creationId xmlns:p14="http://schemas.microsoft.com/office/powerpoint/2010/main" val="2223101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 source 2</a:t>
            </a:r>
          </a:p>
        </p:txBody>
      </p:sp>
      <p:sp>
        <p:nvSpPr>
          <p:cNvPr id="3" name="Content Placeholder 2"/>
          <p:cNvSpPr>
            <a:spLocks noGrp="1"/>
          </p:cNvSpPr>
          <p:nvPr>
            <p:ph idx="1"/>
          </p:nvPr>
        </p:nvSpPr>
        <p:spPr>
          <a:xfrm>
            <a:off x="457200" y="1417638"/>
            <a:ext cx="8029877" cy="1724265"/>
          </a:xfrm>
        </p:spPr>
        <p:txBody>
          <a:bodyPr>
            <a:normAutofit fontScale="77500" lnSpcReduction="20000"/>
          </a:bodyPr>
          <a:lstStyle/>
          <a:p>
            <a:r>
              <a:rPr lang="en-US" dirty="0"/>
              <a:t>Forest paths, a monastic path, plaza spaces and informal meeting areas increase connections between building users. Making memorable experiences out of an everyday walk from the parking lot helps the scientists connect with each other, incubate ideas and clear their minds.</a:t>
            </a:r>
          </a:p>
        </p:txBody>
      </p:sp>
      <p:pic>
        <p:nvPicPr>
          <p:cNvPr id="4" name="Picture 3" descr="eucayl groveno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768" y="3712813"/>
            <a:ext cx="5014035" cy="2271561"/>
          </a:xfrm>
          <a:prstGeom prst="rect">
            <a:avLst/>
          </a:prstGeom>
        </p:spPr>
      </p:pic>
      <p:sp>
        <p:nvSpPr>
          <p:cNvPr id="5" name="Content Placeholder 2"/>
          <p:cNvSpPr txBox="1">
            <a:spLocks/>
          </p:cNvSpPr>
          <p:nvPr/>
        </p:nvSpPr>
        <p:spPr>
          <a:xfrm>
            <a:off x="5819377" y="3365763"/>
            <a:ext cx="3204273" cy="3324465"/>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The entry to the monastery at St. Francis Assisi influenced Salk and Kahn to create a pilgrim path thorough a eucalyptus grove from parking lot to the building entry they wanted to calm the mind and have a curved path to the building followed by steps up to the plaza to be uplifted when reaching the facility</a:t>
            </a:r>
          </a:p>
        </p:txBody>
      </p:sp>
      <p:sp>
        <p:nvSpPr>
          <p:cNvPr id="7" name="Title 1"/>
          <p:cNvSpPr txBox="1">
            <a:spLocks/>
          </p:cNvSpPr>
          <p:nvPr/>
        </p:nvSpPr>
        <p:spPr>
          <a:xfrm>
            <a:off x="663700" y="6297900"/>
            <a:ext cx="1907204" cy="216814"/>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Footnotes 1,4,5</a:t>
            </a:r>
          </a:p>
        </p:txBody>
      </p:sp>
    </p:spTree>
    <p:extLst>
      <p:ext uri="{BB962C8B-B14F-4D97-AF65-F5344CB8AC3E}">
        <p14:creationId xmlns:p14="http://schemas.microsoft.com/office/powerpoint/2010/main" val="4285837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494"/>
            <a:ext cx="8229600" cy="1143000"/>
          </a:xfrm>
        </p:spPr>
        <p:txBody>
          <a:bodyPr/>
          <a:lstStyle/>
          <a:p>
            <a:r>
              <a:rPr lang="en-US" dirty="0"/>
              <a:t>Historic source 3</a:t>
            </a:r>
          </a:p>
        </p:txBody>
      </p:sp>
      <p:sp>
        <p:nvSpPr>
          <p:cNvPr id="3" name="Content Placeholder 2"/>
          <p:cNvSpPr>
            <a:spLocks noGrp="1"/>
          </p:cNvSpPr>
          <p:nvPr>
            <p:ph idx="1"/>
          </p:nvPr>
        </p:nvSpPr>
        <p:spPr>
          <a:xfrm>
            <a:off x="457200" y="1053005"/>
            <a:ext cx="8229600" cy="1693291"/>
          </a:xfrm>
        </p:spPr>
        <p:txBody>
          <a:bodyPr/>
          <a:lstStyle/>
          <a:p>
            <a:r>
              <a:rPr lang="en-US" dirty="0"/>
              <a:t>Light wells bring air and sun into lower basement, creating an open airy, protected environment</a:t>
            </a:r>
          </a:p>
        </p:txBody>
      </p:sp>
      <p:pic>
        <p:nvPicPr>
          <p:cNvPr id="4" name="Picture 3" descr="light wellls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483" y="2828893"/>
            <a:ext cx="2436235" cy="3141205"/>
          </a:xfrm>
          <a:prstGeom prst="rect">
            <a:avLst/>
          </a:prstGeom>
        </p:spPr>
      </p:pic>
      <p:pic>
        <p:nvPicPr>
          <p:cNvPr id="5" name="Picture 4" descr="basement2cou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4844" y="2746296"/>
            <a:ext cx="1910689" cy="3791645"/>
          </a:xfrm>
          <a:prstGeom prst="rect">
            <a:avLst/>
          </a:prstGeom>
        </p:spPr>
      </p:pic>
      <p:sp>
        <p:nvSpPr>
          <p:cNvPr id="6" name="Content Placeholder 2"/>
          <p:cNvSpPr txBox="1">
            <a:spLocks/>
          </p:cNvSpPr>
          <p:nvPr/>
        </p:nvSpPr>
        <p:spPr>
          <a:xfrm>
            <a:off x="3541444" y="2488186"/>
            <a:ext cx="2736101" cy="4191717"/>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Even the low basement was naturally lit and opened to the surface 3 stories above.</a:t>
            </a:r>
          </a:p>
          <a:p>
            <a:pPr marL="0" indent="0">
              <a:buNone/>
            </a:pPr>
            <a:r>
              <a:rPr lang="en-US" dirty="0"/>
              <a:t>Salk did not want the lowest level to feel like a basement and cut off from all light and air. </a:t>
            </a:r>
          </a:p>
          <a:p>
            <a:pPr marL="0" indent="0">
              <a:buNone/>
            </a:pPr>
            <a:r>
              <a:rPr lang="en-US" dirty="0"/>
              <a:t>The lab spaces are surrounded by open courtyards with outdoor tables where the researchers can meet, relax and store their surfboards.</a:t>
            </a:r>
          </a:p>
          <a:p>
            <a:pPr marL="0" indent="0">
              <a:buNone/>
            </a:pPr>
            <a:r>
              <a:rPr lang="en-US" dirty="0"/>
              <a:t>The space feels very inviting and open.</a:t>
            </a:r>
          </a:p>
        </p:txBody>
      </p:sp>
      <p:sp>
        <p:nvSpPr>
          <p:cNvPr id="7" name="Title 1"/>
          <p:cNvSpPr txBox="1">
            <a:spLocks/>
          </p:cNvSpPr>
          <p:nvPr/>
        </p:nvSpPr>
        <p:spPr>
          <a:xfrm>
            <a:off x="663700" y="6297900"/>
            <a:ext cx="1907204" cy="216814"/>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Footnotes 1,4,5,10</a:t>
            </a:r>
          </a:p>
        </p:txBody>
      </p:sp>
    </p:spTree>
    <p:extLst>
      <p:ext uri="{BB962C8B-B14F-4D97-AF65-F5344CB8AC3E}">
        <p14:creationId xmlns:p14="http://schemas.microsoft.com/office/powerpoint/2010/main" val="3116511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3833"/>
            <a:ext cx="8229600" cy="1143000"/>
          </a:xfrm>
        </p:spPr>
        <p:txBody>
          <a:bodyPr>
            <a:normAutofit fontScale="90000"/>
          </a:bodyPr>
          <a:lstStyle/>
          <a:p>
            <a:r>
              <a:rPr lang="en-US" dirty="0"/>
              <a:t>Sustainable reuse of travertine, concrete and teak</a:t>
            </a:r>
          </a:p>
        </p:txBody>
      </p:sp>
      <p:pic>
        <p:nvPicPr>
          <p:cNvPr id="4" name="Picture 3" descr="DSCN08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72" y="4501450"/>
            <a:ext cx="2159842" cy="1780670"/>
          </a:xfrm>
          <a:prstGeom prst="rect">
            <a:avLst/>
          </a:prstGeom>
        </p:spPr>
      </p:pic>
      <p:sp>
        <p:nvSpPr>
          <p:cNvPr id="7" name="Content Placeholder 2"/>
          <p:cNvSpPr>
            <a:spLocks noGrp="1"/>
          </p:cNvSpPr>
          <p:nvPr>
            <p:ph idx="1"/>
          </p:nvPr>
        </p:nvSpPr>
        <p:spPr>
          <a:xfrm>
            <a:off x="2963250" y="1502264"/>
            <a:ext cx="5430903" cy="4779856"/>
          </a:xfrm>
        </p:spPr>
        <p:txBody>
          <a:bodyPr>
            <a:normAutofit fontScale="62500" lnSpcReduction="20000"/>
          </a:bodyPr>
          <a:lstStyle/>
          <a:p>
            <a:r>
              <a:rPr lang="en-US" dirty="0"/>
              <a:t>Their use of travertine is sustainable, it is easily replaceable.  </a:t>
            </a:r>
          </a:p>
          <a:p>
            <a:r>
              <a:rPr lang="en-US" dirty="0"/>
              <a:t>It is unfilled and unsealed.</a:t>
            </a:r>
          </a:p>
          <a:p>
            <a:r>
              <a:rPr lang="en-US" dirty="0"/>
              <a:t>The original pieces were discovered by Salk himself.</a:t>
            </a:r>
          </a:p>
          <a:p>
            <a:r>
              <a:rPr lang="en-US" dirty="0"/>
              <a:t>They are sustainable due to being first used as ballast in ships then reused as  the plaza material.</a:t>
            </a:r>
          </a:p>
          <a:p>
            <a:r>
              <a:rPr lang="en-US" dirty="0"/>
              <a:t>Concrete </a:t>
            </a:r>
            <a:r>
              <a:rPr lang="en-US" dirty="0" err="1"/>
              <a:t>brutalist</a:t>
            </a:r>
            <a:r>
              <a:rPr lang="en-US" dirty="0"/>
              <a:t> style cast in place walls require no maintenance.</a:t>
            </a:r>
          </a:p>
          <a:p>
            <a:r>
              <a:rPr lang="en-US" dirty="0"/>
              <a:t>The teak on the exterior is designed to be unsealed and age in the salty mist.</a:t>
            </a:r>
          </a:p>
          <a:p>
            <a:r>
              <a:rPr lang="en-US" dirty="0"/>
              <a:t>The form tie holes were sealed with caps designed by Kahn.  His goal for the facility was to have no maintaining of paint for the life of the building.</a:t>
            </a:r>
          </a:p>
        </p:txBody>
      </p:sp>
      <p:pic>
        <p:nvPicPr>
          <p:cNvPr id="3" name="Picture 2" descr="DSCN09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72" y="1471375"/>
            <a:ext cx="2133176" cy="2844235"/>
          </a:xfrm>
          <a:prstGeom prst="rect">
            <a:avLst/>
          </a:prstGeom>
        </p:spPr>
      </p:pic>
      <p:sp>
        <p:nvSpPr>
          <p:cNvPr id="8" name="Title 1"/>
          <p:cNvSpPr txBox="1">
            <a:spLocks/>
          </p:cNvSpPr>
          <p:nvPr/>
        </p:nvSpPr>
        <p:spPr>
          <a:xfrm>
            <a:off x="663700" y="6297900"/>
            <a:ext cx="1907204" cy="216814"/>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Footnotes 1,3,4,5,6</a:t>
            </a:r>
          </a:p>
        </p:txBody>
      </p:sp>
    </p:spTree>
    <p:extLst>
      <p:ext uri="{BB962C8B-B14F-4D97-AF65-F5344CB8AC3E}">
        <p14:creationId xmlns:p14="http://schemas.microsoft.com/office/powerpoint/2010/main" val="2708644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501"/>
            <a:ext cx="8229600" cy="1143000"/>
          </a:xfrm>
        </p:spPr>
        <p:txBody>
          <a:bodyPr/>
          <a:lstStyle/>
          <a:p>
            <a:r>
              <a:rPr lang="en-US" dirty="0"/>
              <a:t>Footnotes</a:t>
            </a:r>
          </a:p>
        </p:txBody>
      </p:sp>
      <p:sp>
        <p:nvSpPr>
          <p:cNvPr id="4" name="Title 1"/>
          <p:cNvSpPr txBox="1">
            <a:spLocks/>
          </p:cNvSpPr>
          <p:nvPr/>
        </p:nvSpPr>
        <p:spPr>
          <a:xfrm>
            <a:off x="879769" y="996107"/>
            <a:ext cx="6790888" cy="2958149"/>
          </a:xfrm>
          <a:prstGeom prst="rect">
            <a:avLst/>
          </a:prstGeom>
        </p:spPr>
        <p:txBody>
          <a:bodyPr vert="horz" lIns="91440" tIns="45720" rIns="91440" bIns="45720" rtlCol="0" anchor="ctr">
            <a:normAutofit fontScale="90000"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 Photos, Photoshop work and Revit illustrations by Dennis Selke.</a:t>
            </a:r>
          </a:p>
          <a:p>
            <a:r>
              <a:rPr lang="en-US" dirty="0"/>
              <a:t>2. Photos by Marlene Selke</a:t>
            </a:r>
          </a:p>
          <a:p>
            <a:r>
              <a:rPr lang="en-US" dirty="0"/>
              <a:t>3. Site visit a1 on 2/1/14 </a:t>
            </a:r>
          </a:p>
          <a:p>
            <a:r>
              <a:rPr lang="en-US" dirty="0"/>
              <a:t>4. Site visit a2 for interior tour 2/14/14</a:t>
            </a:r>
          </a:p>
          <a:p>
            <a:r>
              <a:rPr lang="en-US" dirty="0"/>
              <a:t>5. Salk Institute tour guide: Lilly, 2/14/14</a:t>
            </a:r>
          </a:p>
          <a:p>
            <a:r>
              <a:rPr lang="en-US" dirty="0"/>
              <a:t>6. Salk Institute brochures: 2/1/14</a:t>
            </a:r>
          </a:p>
          <a:p>
            <a:r>
              <a:rPr lang="en-US" dirty="0"/>
              <a:t>7. Salk Institute 2012 report</a:t>
            </a:r>
          </a:p>
          <a:p>
            <a:r>
              <a:rPr lang="en-US" dirty="0"/>
              <a:t>8. Retrieved from </a:t>
            </a:r>
            <a:r>
              <a:rPr lang="en-US" dirty="0" err="1"/>
              <a:t>www.architect.architecture.sk</a:t>
            </a:r>
            <a:r>
              <a:rPr lang="en-US" dirty="0"/>
              <a:t>, </a:t>
            </a:r>
            <a:r>
              <a:rPr lang="en-US" dirty="0" err="1"/>
              <a:t>louis</a:t>
            </a:r>
            <a:r>
              <a:rPr lang="en-US" dirty="0"/>
              <a:t> </a:t>
            </a:r>
            <a:r>
              <a:rPr lang="en-US" dirty="0" err="1"/>
              <a:t>kahn</a:t>
            </a:r>
            <a:r>
              <a:rPr lang="en-US" dirty="0"/>
              <a:t>, </a:t>
            </a:r>
            <a:r>
              <a:rPr lang="en-US" dirty="0" err="1"/>
              <a:t>luis</a:t>
            </a:r>
            <a:r>
              <a:rPr lang="en-US" dirty="0"/>
              <a:t> </a:t>
            </a:r>
            <a:r>
              <a:rPr lang="en-US" dirty="0" err="1"/>
              <a:t>barragan</a:t>
            </a:r>
            <a:endParaRPr lang="en-US" dirty="0"/>
          </a:p>
          <a:p>
            <a:r>
              <a:rPr lang="en-US" dirty="0"/>
              <a:t>9. Retrieved from </a:t>
            </a:r>
            <a:r>
              <a:rPr lang="en-US" dirty="0" err="1"/>
              <a:t>www.britannica.com</a:t>
            </a:r>
            <a:r>
              <a:rPr lang="en-US" dirty="0"/>
              <a:t>, </a:t>
            </a:r>
            <a:r>
              <a:rPr lang="en-US" dirty="0" err="1"/>
              <a:t>collanade</a:t>
            </a:r>
            <a:endParaRPr lang="en-US" dirty="0"/>
          </a:p>
          <a:p>
            <a:r>
              <a:rPr lang="en-US" dirty="0"/>
              <a:t>10. Retrieved from http://</a:t>
            </a:r>
            <a:r>
              <a:rPr lang="en-US" dirty="0" err="1"/>
              <a:t>inhabitat.com</a:t>
            </a:r>
            <a:r>
              <a:rPr lang="en-US" dirty="0"/>
              <a:t>/quarter-circle-light-wells-brighten-up-the-tiny-pedervegen-8-house-in-norway/pedervegen-8-by-rever-og-drage-arkitekter-04/?extend=1</a:t>
            </a:r>
          </a:p>
        </p:txBody>
      </p:sp>
      <p:pic>
        <p:nvPicPr>
          <p:cNvPr id="5" name="Picture 4" descr="DSCN08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769" y="4672478"/>
            <a:ext cx="2197055" cy="1869694"/>
          </a:xfrm>
          <a:prstGeom prst="rect">
            <a:avLst/>
          </a:prstGeom>
        </p:spPr>
      </p:pic>
      <p:sp>
        <p:nvSpPr>
          <p:cNvPr id="6" name="Title 1"/>
          <p:cNvSpPr txBox="1">
            <a:spLocks/>
          </p:cNvSpPr>
          <p:nvPr/>
        </p:nvSpPr>
        <p:spPr>
          <a:xfrm>
            <a:off x="4896914" y="5141565"/>
            <a:ext cx="1907204" cy="216814"/>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Maps from Google Earth and National Weather Service as reflected in notes</a:t>
            </a:r>
          </a:p>
        </p:txBody>
      </p:sp>
    </p:spTree>
    <p:extLst>
      <p:ext uri="{BB962C8B-B14F-4D97-AF65-F5344CB8AC3E}">
        <p14:creationId xmlns:p14="http://schemas.microsoft.com/office/powerpoint/2010/main" val="1926676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276" y="0"/>
            <a:ext cx="8229600" cy="864239"/>
          </a:xfrm>
        </p:spPr>
        <p:txBody>
          <a:bodyPr/>
          <a:lstStyle/>
          <a:p>
            <a:r>
              <a:rPr lang="en-US" dirty="0"/>
              <a:t>Location map</a:t>
            </a:r>
          </a:p>
        </p:txBody>
      </p:sp>
      <p:pic>
        <p:nvPicPr>
          <p:cNvPr id="6" name="Picture 5"/>
          <p:cNvPicPr>
            <a:picLocks noChangeAspect="1"/>
          </p:cNvPicPr>
          <p:nvPr/>
        </p:nvPicPr>
        <p:blipFill>
          <a:blip r:embed="rId3"/>
          <a:stretch>
            <a:fillRect/>
          </a:stretch>
        </p:blipFill>
        <p:spPr>
          <a:xfrm>
            <a:off x="1827342" y="1004660"/>
            <a:ext cx="4953139" cy="5410821"/>
          </a:xfrm>
          <a:prstGeom prst="rect">
            <a:avLst/>
          </a:prstGeom>
        </p:spPr>
      </p:pic>
      <p:sp>
        <p:nvSpPr>
          <p:cNvPr id="7" name="Title 1"/>
          <p:cNvSpPr txBox="1">
            <a:spLocks/>
          </p:cNvSpPr>
          <p:nvPr/>
        </p:nvSpPr>
        <p:spPr>
          <a:xfrm>
            <a:off x="3396898" y="6101460"/>
            <a:ext cx="1758784" cy="344856"/>
          </a:xfrm>
          <a:prstGeom prst="rect">
            <a:avLst/>
          </a:prstGeom>
        </p:spPr>
        <p:txBody>
          <a:bodyPr vert="horz" lIns="91440" tIns="45720" rIns="91440" bIns="45720" rtlCol="0" anchor="ctr">
            <a:normAutofit fontScale="4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La Jolla</a:t>
            </a:r>
          </a:p>
        </p:txBody>
      </p:sp>
      <p:sp>
        <p:nvSpPr>
          <p:cNvPr id="8" name="Title 1"/>
          <p:cNvSpPr txBox="1">
            <a:spLocks/>
          </p:cNvSpPr>
          <p:nvPr/>
        </p:nvSpPr>
        <p:spPr>
          <a:xfrm>
            <a:off x="4364966" y="2530892"/>
            <a:ext cx="1758784" cy="344856"/>
          </a:xfrm>
          <a:prstGeom prst="rect">
            <a:avLst/>
          </a:prstGeom>
        </p:spPr>
        <p:txBody>
          <a:bodyPr vert="horz" lIns="91440" tIns="45720" rIns="91440" bIns="45720" rtlCol="0" anchor="ctr">
            <a:normAutofit fontScale="4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California</a:t>
            </a:r>
          </a:p>
        </p:txBody>
      </p:sp>
    </p:spTree>
    <p:extLst>
      <p:ext uri="{BB962C8B-B14F-4D97-AF65-F5344CB8AC3E}">
        <p14:creationId xmlns:p14="http://schemas.microsoft.com/office/powerpoint/2010/main" val="1206086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69963" y="1751030"/>
            <a:ext cx="6543969" cy="3763786"/>
          </a:xfrm>
          <a:prstGeom prst="rect">
            <a:avLst/>
          </a:prstGeom>
        </p:spPr>
      </p:pic>
      <p:sp>
        <p:nvSpPr>
          <p:cNvPr id="5" name="Title 1"/>
          <p:cNvSpPr>
            <a:spLocks noGrp="1"/>
          </p:cNvSpPr>
          <p:nvPr>
            <p:ph type="title"/>
          </p:nvPr>
        </p:nvSpPr>
        <p:spPr>
          <a:xfrm>
            <a:off x="364276" y="140421"/>
            <a:ext cx="8229600" cy="1143000"/>
          </a:xfrm>
        </p:spPr>
        <p:txBody>
          <a:bodyPr/>
          <a:lstStyle/>
          <a:p>
            <a:r>
              <a:rPr lang="en-US" dirty="0"/>
              <a:t>Site Photo</a:t>
            </a:r>
          </a:p>
        </p:txBody>
      </p:sp>
      <p:sp>
        <p:nvSpPr>
          <p:cNvPr id="6" name="Title 1"/>
          <p:cNvSpPr txBox="1">
            <a:spLocks/>
          </p:cNvSpPr>
          <p:nvPr/>
        </p:nvSpPr>
        <p:spPr>
          <a:xfrm>
            <a:off x="3632341" y="6158517"/>
            <a:ext cx="1907204" cy="216814"/>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Salk Institute</a:t>
            </a:r>
          </a:p>
        </p:txBody>
      </p:sp>
      <p:cxnSp>
        <p:nvCxnSpPr>
          <p:cNvPr id="8" name="Straight Connector 7"/>
          <p:cNvCxnSpPr/>
          <p:nvPr/>
        </p:nvCxnSpPr>
        <p:spPr>
          <a:xfrm flipV="1">
            <a:off x="5069532" y="4852480"/>
            <a:ext cx="774368" cy="1424772"/>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5860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205"/>
            <a:ext cx="8229600" cy="1143000"/>
          </a:xfrm>
        </p:spPr>
        <p:txBody>
          <a:bodyPr>
            <a:normAutofit fontScale="90000"/>
          </a:bodyPr>
          <a:lstStyle/>
          <a:p>
            <a:r>
              <a:rPr lang="en-US" dirty="0"/>
              <a:t>Premiere Biological Research Facility</a:t>
            </a:r>
          </a:p>
        </p:txBody>
      </p:sp>
      <p:pic>
        <p:nvPicPr>
          <p:cNvPr id="5" name="Content Placeholder 4" descr="DSCN0923.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663699" y="3834331"/>
            <a:ext cx="3799015" cy="2089312"/>
          </a:xfrm>
        </p:spPr>
      </p:pic>
      <p:sp>
        <p:nvSpPr>
          <p:cNvPr id="6" name="Title 1"/>
          <p:cNvSpPr txBox="1">
            <a:spLocks/>
          </p:cNvSpPr>
          <p:nvPr/>
        </p:nvSpPr>
        <p:spPr>
          <a:xfrm>
            <a:off x="457200" y="1365205"/>
            <a:ext cx="8050527" cy="2227696"/>
          </a:xfrm>
          <a:prstGeom prst="rect">
            <a:avLst/>
          </a:prstGeom>
        </p:spPr>
        <p:txBody>
          <a:bodyPr vert="horz" lIns="91440" tIns="45720" rIns="91440" bIns="45720" rtlCol="0" anchor="ctr">
            <a:normAutofit fontScale="8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The Salk Institute was created by Jonas Salk, polio vaccine discoverer.  The buildings were designed by Louis Kahn with consultations from Luis </a:t>
            </a:r>
            <a:r>
              <a:rPr lang="en-US" dirty="0" err="1"/>
              <a:t>Barragan</a:t>
            </a:r>
            <a:endParaRPr lang="en-US" dirty="0"/>
          </a:p>
        </p:txBody>
      </p:sp>
      <p:sp>
        <p:nvSpPr>
          <p:cNvPr id="7" name="Title 1"/>
          <p:cNvSpPr txBox="1">
            <a:spLocks/>
          </p:cNvSpPr>
          <p:nvPr/>
        </p:nvSpPr>
        <p:spPr>
          <a:xfrm>
            <a:off x="4788229" y="3844655"/>
            <a:ext cx="3533650" cy="2670058"/>
          </a:xfrm>
          <a:prstGeom prst="rect">
            <a:avLst/>
          </a:prstGeom>
        </p:spPr>
        <p:txBody>
          <a:bodyPr vert="horz" lIns="91440" tIns="45720" rIns="91440" bIns="45720" rtlCol="0" anchor="ctr">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10010 N. Torrey Pines Road, La Jolla, CA 92037</a:t>
            </a:r>
          </a:p>
          <a:p>
            <a:r>
              <a:rPr lang="en-US" dirty="0">
                <a:hlinkClick r:id="rId3"/>
              </a:rPr>
              <a:t>www.salk.edu</a:t>
            </a:r>
            <a:endParaRPr lang="en-US" dirty="0"/>
          </a:p>
          <a:p>
            <a:r>
              <a:rPr lang="en-US" dirty="0"/>
              <a:t>The Kahn originals are two mirror image 6 story lab buildings</a:t>
            </a:r>
          </a:p>
        </p:txBody>
      </p:sp>
      <p:sp>
        <p:nvSpPr>
          <p:cNvPr id="9" name="Title 1"/>
          <p:cNvSpPr txBox="1">
            <a:spLocks/>
          </p:cNvSpPr>
          <p:nvPr/>
        </p:nvSpPr>
        <p:spPr>
          <a:xfrm>
            <a:off x="663700" y="6297900"/>
            <a:ext cx="1907204" cy="216814"/>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Footnotes 2, 4, 5, 6, 7</a:t>
            </a:r>
          </a:p>
        </p:txBody>
      </p:sp>
    </p:spTree>
    <p:extLst>
      <p:ext uri="{BB962C8B-B14F-4D97-AF65-F5344CB8AC3E}">
        <p14:creationId xmlns:p14="http://schemas.microsoft.com/office/powerpoint/2010/main" val="2943901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Objective:</a:t>
            </a:r>
          </a:p>
        </p:txBody>
      </p:sp>
      <p:pic>
        <p:nvPicPr>
          <p:cNvPr id="9" name="Content Placeholder 8" descr="DSCN0935.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457200" y="2185888"/>
            <a:ext cx="5355725" cy="2945442"/>
          </a:xfrm>
        </p:spPr>
      </p:pic>
      <p:sp>
        <p:nvSpPr>
          <p:cNvPr id="4" name="Title 1"/>
          <p:cNvSpPr txBox="1">
            <a:spLocks/>
          </p:cNvSpPr>
          <p:nvPr/>
        </p:nvSpPr>
        <p:spPr>
          <a:xfrm>
            <a:off x="5971675" y="1685551"/>
            <a:ext cx="2516158" cy="3775450"/>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Understand those structures that incorporate old technology to achieve environmental sustainability</a:t>
            </a:r>
          </a:p>
        </p:txBody>
      </p:sp>
      <p:sp>
        <p:nvSpPr>
          <p:cNvPr id="5" name="Title 1"/>
          <p:cNvSpPr txBox="1">
            <a:spLocks/>
          </p:cNvSpPr>
          <p:nvPr/>
        </p:nvSpPr>
        <p:spPr>
          <a:xfrm>
            <a:off x="663700" y="6297900"/>
            <a:ext cx="1907204" cy="216814"/>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Footnotes 1,4</a:t>
            </a:r>
          </a:p>
        </p:txBody>
      </p:sp>
    </p:spTree>
    <p:extLst>
      <p:ext uri="{BB962C8B-B14F-4D97-AF65-F5344CB8AC3E}">
        <p14:creationId xmlns:p14="http://schemas.microsoft.com/office/powerpoint/2010/main" val="3242798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Professional Office towers</a:t>
            </a:r>
          </a:p>
        </p:txBody>
      </p:sp>
      <p:pic>
        <p:nvPicPr>
          <p:cNvPr id="5" name="Picture 4" descr="DSCN093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721" y="1808066"/>
            <a:ext cx="2286000" cy="3048000"/>
          </a:xfrm>
          <a:prstGeom prst="rect">
            <a:avLst/>
          </a:prstGeom>
        </p:spPr>
      </p:pic>
      <p:sp>
        <p:nvSpPr>
          <p:cNvPr id="4" name="Title 1"/>
          <p:cNvSpPr txBox="1">
            <a:spLocks/>
          </p:cNvSpPr>
          <p:nvPr/>
        </p:nvSpPr>
        <p:spPr>
          <a:xfrm>
            <a:off x="3913140" y="1765872"/>
            <a:ext cx="4172340" cy="3090194"/>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Primary Research scientist oak table rooms – places where the ideas for new biological treatments, procedures and processes are invented, discovered and brain stormed</a:t>
            </a:r>
          </a:p>
        </p:txBody>
      </p:sp>
      <p:sp>
        <p:nvSpPr>
          <p:cNvPr id="6" name="Title 1"/>
          <p:cNvSpPr txBox="1">
            <a:spLocks/>
          </p:cNvSpPr>
          <p:nvPr/>
        </p:nvSpPr>
        <p:spPr>
          <a:xfrm>
            <a:off x="909721" y="5172537"/>
            <a:ext cx="7567032" cy="1167780"/>
          </a:xfrm>
          <a:prstGeom prst="rect">
            <a:avLst/>
          </a:prstGeom>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Conflicting issues: a huge 6 story facility where everyone is thinking and collaborating on research projects.  A lot of time and effort is needed, isolation needs to be addressed.  The facility is designed to have common areas where people can casually meet and share ideas</a:t>
            </a:r>
          </a:p>
        </p:txBody>
      </p:sp>
      <p:sp>
        <p:nvSpPr>
          <p:cNvPr id="7" name="Title 1"/>
          <p:cNvSpPr txBox="1">
            <a:spLocks/>
          </p:cNvSpPr>
          <p:nvPr/>
        </p:nvSpPr>
        <p:spPr>
          <a:xfrm>
            <a:off x="663700" y="6297900"/>
            <a:ext cx="1907204" cy="216814"/>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Footnotes 1,4,5</a:t>
            </a:r>
          </a:p>
        </p:txBody>
      </p:sp>
    </p:spTree>
    <p:extLst>
      <p:ext uri="{BB962C8B-B14F-4D97-AF65-F5344CB8AC3E}">
        <p14:creationId xmlns:p14="http://schemas.microsoft.com/office/powerpoint/2010/main" val="1346501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187"/>
            <a:ext cx="8229600" cy="1143000"/>
          </a:xfrm>
        </p:spPr>
        <p:txBody>
          <a:bodyPr/>
          <a:lstStyle/>
          <a:p>
            <a:r>
              <a:rPr lang="en-US" dirty="0"/>
              <a:t>Energy flow</a:t>
            </a:r>
          </a:p>
        </p:txBody>
      </p:sp>
      <p:pic>
        <p:nvPicPr>
          <p:cNvPr id="6" name="Picture 5" descr="salk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276" y="1176985"/>
            <a:ext cx="6419192" cy="4904262"/>
          </a:xfrm>
          <a:prstGeom prst="rect">
            <a:avLst/>
          </a:prstGeom>
        </p:spPr>
      </p:pic>
      <p:sp>
        <p:nvSpPr>
          <p:cNvPr id="4" name="Title 1"/>
          <p:cNvSpPr txBox="1">
            <a:spLocks/>
          </p:cNvSpPr>
          <p:nvPr/>
        </p:nvSpPr>
        <p:spPr>
          <a:xfrm>
            <a:off x="7196463" y="1176983"/>
            <a:ext cx="1634884" cy="5069293"/>
          </a:xfrm>
          <a:prstGeom prst="rect">
            <a:avLst/>
          </a:prstGeom>
        </p:spPr>
        <p:txBody>
          <a:bodyPr vert="horz" lIns="91440" tIns="45720" rIns="91440" bIns="45720" rtlCol="0" anchor="ctr">
            <a:normAutofit fontScale="3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Light is addressed with a masters touch of genius.</a:t>
            </a:r>
          </a:p>
          <a:p>
            <a:endParaRPr lang="en-US" dirty="0"/>
          </a:p>
          <a:p>
            <a:r>
              <a:rPr lang="en-US" dirty="0"/>
              <a:t>  1960 was the year the buildings were started.  </a:t>
            </a:r>
          </a:p>
          <a:p>
            <a:endParaRPr lang="en-US" dirty="0"/>
          </a:p>
          <a:p>
            <a:r>
              <a:rPr lang="en-US" dirty="0"/>
              <a:t>Kahn addressed the city height limits by sinking the structure into the bluff.  </a:t>
            </a:r>
          </a:p>
          <a:p>
            <a:endParaRPr lang="en-US" dirty="0"/>
          </a:p>
          <a:p>
            <a:r>
              <a:rPr lang="en-US" dirty="0"/>
              <a:t>The lower basement has been configured to bring light into all lab spaces</a:t>
            </a:r>
          </a:p>
        </p:txBody>
      </p:sp>
      <p:sp>
        <p:nvSpPr>
          <p:cNvPr id="5" name="Title 1"/>
          <p:cNvSpPr txBox="1">
            <a:spLocks/>
          </p:cNvSpPr>
          <p:nvPr/>
        </p:nvSpPr>
        <p:spPr>
          <a:xfrm>
            <a:off x="663700" y="6297900"/>
            <a:ext cx="1907204" cy="216814"/>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Footnotes 3,6</a:t>
            </a:r>
          </a:p>
        </p:txBody>
      </p:sp>
    </p:spTree>
    <p:extLst>
      <p:ext uri="{BB962C8B-B14F-4D97-AF65-F5344CB8AC3E}">
        <p14:creationId xmlns:p14="http://schemas.microsoft.com/office/powerpoint/2010/main" val="2053765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Proportion</a:t>
            </a:r>
          </a:p>
        </p:txBody>
      </p:sp>
      <p:sp>
        <p:nvSpPr>
          <p:cNvPr id="3" name="Content Placeholder 2"/>
          <p:cNvSpPr>
            <a:spLocks noGrp="1"/>
          </p:cNvSpPr>
          <p:nvPr>
            <p:ph idx="1"/>
          </p:nvPr>
        </p:nvSpPr>
        <p:spPr>
          <a:xfrm>
            <a:off x="457200" y="1331766"/>
            <a:ext cx="8229600" cy="774418"/>
          </a:xfrm>
        </p:spPr>
        <p:txBody>
          <a:bodyPr>
            <a:normAutofit fontScale="55000" lnSpcReduction="20000"/>
          </a:bodyPr>
          <a:lstStyle/>
          <a:p>
            <a:r>
              <a:rPr lang="en-US" dirty="0"/>
              <a:t>While addressing light and air needs he also created a proportion which was careful and thought out.  Vistas emerge while experiencing the building as a scientist would.</a:t>
            </a:r>
          </a:p>
        </p:txBody>
      </p:sp>
      <p:pic>
        <p:nvPicPr>
          <p:cNvPr id="4" name="Content Placeholder 4" descr="DSCN0941.JPG"/>
          <p:cNvPicPr>
            <a:picLocks noChangeAspect="1"/>
          </p:cNvPicPr>
          <p:nvPr/>
        </p:nvPicPr>
        <p:blipFill>
          <a:blip r:embed="rId2">
            <a:extLst>
              <a:ext uri="{28A0092B-C50C-407E-A947-70E740481C1C}">
                <a14:useLocalDpi xmlns:a14="http://schemas.microsoft.com/office/drawing/2010/main" val="0"/>
              </a:ext>
            </a:extLst>
          </a:blip>
          <a:srcRect t="13336" b="13336"/>
          <a:stretch>
            <a:fillRect/>
          </a:stretch>
        </p:blipFill>
        <p:spPr>
          <a:xfrm>
            <a:off x="609600" y="2430454"/>
            <a:ext cx="6659138" cy="3662269"/>
          </a:xfrm>
          <a:prstGeom prst="rect">
            <a:avLst/>
          </a:prstGeom>
        </p:spPr>
      </p:pic>
      <p:sp>
        <p:nvSpPr>
          <p:cNvPr id="5" name="Title 1"/>
          <p:cNvSpPr txBox="1">
            <a:spLocks/>
          </p:cNvSpPr>
          <p:nvPr/>
        </p:nvSpPr>
        <p:spPr>
          <a:xfrm>
            <a:off x="663700" y="6297900"/>
            <a:ext cx="1907204" cy="216814"/>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Footnotes 1,4,5,9</a:t>
            </a:r>
          </a:p>
        </p:txBody>
      </p:sp>
    </p:spTree>
    <p:extLst>
      <p:ext uri="{BB962C8B-B14F-4D97-AF65-F5344CB8AC3E}">
        <p14:creationId xmlns:p14="http://schemas.microsoft.com/office/powerpoint/2010/main" val="2395105365"/>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491</TotalTime>
  <Words>1322</Words>
  <Application>Microsoft Office PowerPoint</Application>
  <PresentationFormat>On-screen Show (4:3)</PresentationFormat>
  <Paragraphs>155</Paragraphs>
  <Slides>25</Slides>
  <Notes>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Ecological Issues</vt:lpstr>
      <vt:lpstr>Located on the Pacific Coast</vt:lpstr>
      <vt:lpstr>Location map</vt:lpstr>
      <vt:lpstr>Site Photo</vt:lpstr>
      <vt:lpstr>Premiere Biological Research Facility</vt:lpstr>
      <vt:lpstr>Project Objective:</vt:lpstr>
      <vt:lpstr>Professional Office towers</vt:lpstr>
      <vt:lpstr>Energy flow</vt:lpstr>
      <vt:lpstr>Proportion</vt:lpstr>
      <vt:lpstr>Heat is addressed through mass</vt:lpstr>
      <vt:lpstr>Air circulation</vt:lpstr>
      <vt:lpstr>Water collection</vt:lpstr>
      <vt:lpstr>Influence of environment on the structure</vt:lpstr>
      <vt:lpstr>Organized spaces</vt:lpstr>
      <vt:lpstr>PowerPoint Presentation</vt:lpstr>
      <vt:lpstr>Remnant of Kahns’ Eucalyptus and fruit tree grove</vt:lpstr>
      <vt:lpstr>Chalkboards so scientists can share ideas in a time before email and computers</vt:lpstr>
      <vt:lpstr>Historic Lineage</vt:lpstr>
      <vt:lpstr>Salks’, Barragans’ and Kahn’s vision were realized in a research building that will excite the artist in all of us.</vt:lpstr>
      <vt:lpstr>Ways to incorporate into professional work</vt:lpstr>
      <vt:lpstr>Historic source 1</vt:lpstr>
      <vt:lpstr>Historic source 2</vt:lpstr>
      <vt:lpstr>Historic source 3</vt:lpstr>
      <vt:lpstr>Sustainable reuse of travertine, concrete and teak</vt:lpstr>
      <vt:lpstr>Footnotes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 selke</dc:creator>
  <cp:lastModifiedBy>den</cp:lastModifiedBy>
  <cp:revision>81</cp:revision>
  <dcterms:created xsi:type="dcterms:W3CDTF">2014-02-11T03:31:36Z</dcterms:created>
  <dcterms:modified xsi:type="dcterms:W3CDTF">2018-05-14T19:23:33Z</dcterms:modified>
</cp:coreProperties>
</file>